
<file path=[Content_Types].xml><?xml version="1.0" encoding="utf-8"?>
<Types xmlns="http://schemas.openxmlformats.org/package/2006/content-types">
  <Default Extension="png" ContentType="image/png"/>
  <Default Extension="bin" ContentType="application/vnd.openxmlformats-officedocument.oleObject"/>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317" r:id="rId2"/>
    <p:sldId id="269" r:id="rId3"/>
    <p:sldId id="274" r:id="rId4"/>
    <p:sldId id="281" r:id="rId5"/>
    <p:sldId id="325" r:id="rId6"/>
    <p:sldId id="305" r:id="rId7"/>
    <p:sldId id="304" r:id="rId8"/>
    <p:sldId id="303" r:id="rId9"/>
    <p:sldId id="302" r:id="rId10"/>
    <p:sldId id="276" r:id="rId11"/>
    <p:sldId id="277" r:id="rId12"/>
    <p:sldId id="319" r:id="rId13"/>
    <p:sldId id="327" r:id="rId14"/>
    <p:sldId id="316" r:id="rId15"/>
    <p:sldId id="314" r:id="rId16"/>
    <p:sldId id="291" r:id="rId17"/>
    <p:sldId id="306" r:id="rId18"/>
    <p:sldId id="278" r:id="rId19"/>
    <p:sldId id="310" r:id="rId20"/>
    <p:sldId id="309" r:id="rId21"/>
    <p:sldId id="311" r:id="rId22"/>
    <p:sldId id="312" r:id="rId23"/>
    <p:sldId id="297" r:id="rId24"/>
    <p:sldId id="296" r:id="rId25"/>
    <p:sldId id="298" r:id="rId26"/>
    <p:sldId id="328" r:id="rId27"/>
    <p:sldId id="326" r:id="rId28"/>
    <p:sldId id="280" r:id="rId29"/>
    <p:sldId id="282" r:id="rId30"/>
    <p:sldId id="283" r:id="rId31"/>
    <p:sldId id="284" r:id="rId32"/>
  </p:sldIdLst>
  <p:sldSz cx="9144000" cy="608965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969696"/>
    <a:srgbClr val="C0C0C0"/>
    <a:srgbClr val="292929"/>
    <a:srgbClr val="373737"/>
    <a:srgbClr val="FFFFFF"/>
    <a:srgbClr val="4D4D4D"/>
    <a:srgbClr val="F8F8F8"/>
    <a:srgbClr val="DDDDD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3480" autoAdjust="0"/>
    <p:restoredTop sz="97828" autoAdjust="0"/>
  </p:normalViewPr>
  <p:slideViewPr>
    <p:cSldViewPr snapToGrid="0" snapToObjects="1">
      <p:cViewPr>
        <p:scale>
          <a:sx n="100" d="100"/>
          <a:sy n="100" d="100"/>
        </p:scale>
        <p:origin x="-802" y="-245"/>
      </p:cViewPr>
      <p:guideLst>
        <p:guide orient="horz" pos="1918"/>
        <p:guide pos="2880"/>
      </p:guideLst>
    </p:cSldViewPr>
  </p:slideViewPr>
  <p:notesTextViewPr>
    <p:cViewPr>
      <p:scale>
        <a:sx n="1" d="1"/>
        <a:sy n="1" d="1"/>
      </p:scale>
      <p:origin x="0" y="0"/>
    </p:cViewPr>
  </p:notesTextViewPr>
  <p:sorterViewPr>
    <p:cViewPr>
      <p:scale>
        <a:sx n="200" d="100"/>
        <a:sy n="200" d="100"/>
      </p:scale>
      <p:origin x="0" y="8544"/>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2.v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image" Target="../media/image2.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5.png"/></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987B307B-101E-432F-A9C1-061B1A29D873}" type="datetimeFigureOut">
              <a:rPr lang="en-US" smtClean="0"/>
              <a:t>7/7/2018</a:t>
            </a:fld>
            <a:endParaRPr lang="en-US"/>
          </a:p>
        </p:txBody>
      </p:sp>
      <p:sp>
        <p:nvSpPr>
          <p:cNvPr id="4" name="Slide Image Placeholder 3"/>
          <p:cNvSpPr>
            <a:spLocks noGrp="1" noRot="1" noChangeAspect="1"/>
          </p:cNvSpPr>
          <p:nvPr>
            <p:ph type="sldImg" idx="2"/>
          </p:nvPr>
        </p:nvSpPr>
        <p:spPr>
          <a:xfrm>
            <a:off x="2641600" y="514350"/>
            <a:ext cx="38608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9DD25CE9-1306-4B33-B041-4438D8ED4BF1}" type="slidenum">
              <a:rPr lang="en-US" smtClean="0"/>
              <a:t>‹#›</a:t>
            </a:fld>
            <a:endParaRPr lang="en-US"/>
          </a:p>
        </p:txBody>
      </p:sp>
    </p:spTree>
    <p:extLst>
      <p:ext uri="{BB962C8B-B14F-4D97-AF65-F5344CB8AC3E}">
        <p14:creationId xmlns:p14="http://schemas.microsoft.com/office/powerpoint/2010/main" val="2883185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1</a:t>
            </a:fld>
            <a:endParaRPr lang="en-US"/>
          </a:p>
        </p:txBody>
      </p:sp>
    </p:spTree>
    <p:extLst>
      <p:ext uri="{BB962C8B-B14F-4D97-AF65-F5344CB8AC3E}">
        <p14:creationId xmlns:p14="http://schemas.microsoft.com/office/powerpoint/2010/main" val="4132257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10</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11</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12</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13</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14</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15</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16</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17</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18</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19</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2</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20</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21</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22</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23</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24</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25</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26</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27</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28</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29</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3</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30</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31</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4</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5</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6</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7</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8</a:t>
            </a:fld>
            <a:endParaRPr lang="en-US"/>
          </a:p>
        </p:txBody>
      </p:sp>
    </p:spTree>
    <p:extLst>
      <p:ext uri="{BB962C8B-B14F-4D97-AF65-F5344CB8AC3E}">
        <p14:creationId xmlns:p14="http://schemas.microsoft.com/office/powerpoint/2010/main" val="116335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D25CE9-1306-4B33-B041-4438D8ED4BF1}" type="slidenum">
              <a:rPr lang="en-US" smtClean="0"/>
              <a:t>9</a:t>
            </a:fld>
            <a:endParaRPr lang="en-US"/>
          </a:p>
        </p:txBody>
      </p:sp>
    </p:spTree>
    <p:extLst>
      <p:ext uri="{BB962C8B-B14F-4D97-AF65-F5344CB8AC3E}">
        <p14:creationId xmlns:p14="http://schemas.microsoft.com/office/powerpoint/2010/main" val="116335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91739"/>
            <a:ext cx="7772400" cy="1305328"/>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450802"/>
            <a:ext cx="6400800" cy="1556244"/>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D75DA05-DE35-4805-87A8-C2ECA652EA93}" type="datetimeFigureOut">
              <a:rPr lang="en-US" smtClean="0"/>
              <a:t>7/7/2018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35AEF1-6842-43E1-98C2-961CB661FFC0}" type="slidenum">
              <a:rPr lang="en-US" smtClean="0"/>
              <a:t>‹#›</a:t>
            </a:fld>
            <a:endParaRPr lang="en-US"/>
          </a:p>
        </p:txBody>
      </p:sp>
    </p:spTree>
    <p:extLst>
      <p:ext uri="{BB962C8B-B14F-4D97-AF65-F5344CB8AC3E}">
        <p14:creationId xmlns:p14="http://schemas.microsoft.com/office/powerpoint/2010/main" val="8497059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75DA05-DE35-4805-87A8-C2ECA652EA93}" type="datetimeFigureOut">
              <a:rPr lang="en-US" smtClean="0"/>
              <a:t>7/7/2018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35AEF1-6842-43E1-98C2-961CB661FFC0}" type="slidenum">
              <a:rPr lang="en-US" smtClean="0"/>
              <a:t>‹#›</a:t>
            </a:fld>
            <a:endParaRPr lang="en-US"/>
          </a:p>
        </p:txBody>
      </p:sp>
    </p:spTree>
    <p:extLst>
      <p:ext uri="{BB962C8B-B14F-4D97-AF65-F5344CB8AC3E}">
        <p14:creationId xmlns:p14="http://schemas.microsoft.com/office/powerpoint/2010/main" val="5077557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43869"/>
            <a:ext cx="2057400" cy="519593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43869"/>
            <a:ext cx="6019800" cy="519593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75DA05-DE35-4805-87A8-C2ECA652EA93}" type="datetimeFigureOut">
              <a:rPr lang="en-US" smtClean="0"/>
              <a:t>7/7/2018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35AEF1-6842-43E1-98C2-961CB661FFC0}" type="slidenum">
              <a:rPr lang="en-US" smtClean="0"/>
              <a:t>‹#›</a:t>
            </a:fld>
            <a:endParaRPr lang="en-US"/>
          </a:p>
        </p:txBody>
      </p:sp>
    </p:spTree>
    <p:extLst>
      <p:ext uri="{BB962C8B-B14F-4D97-AF65-F5344CB8AC3E}">
        <p14:creationId xmlns:p14="http://schemas.microsoft.com/office/powerpoint/2010/main" val="1493666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75DA05-DE35-4805-87A8-C2ECA652EA93}" type="datetimeFigureOut">
              <a:rPr lang="en-US" smtClean="0"/>
              <a:t>7/7/2018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35AEF1-6842-43E1-98C2-961CB661FFC0}" type="slidenum">
              <a:rPr lang="en-US" smtClean="0"/>
              <a:t>‹#›</a:t>
            </a:fld>
            <a:endParaRPr lang="en-US"/>
          </a:p>
        </p:txBody>
      </p:sp>
    </p:spTree>
    <p:extLst>
      <p:ext uri="{BB962C8B-B14F-4D97-AF65-F5344CB8AC3E}">
        <p14:creationId xmlns:p14="http://schemas.microsoft.com/office/powerpoint/2010/main" val="3647293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913165"/>
            <a:ext cx="7772400" cy="1209472"/>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581054"/>
            <a:ext cx="7772400" cy="133211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D75DA05-DE35-4805-87A8-C2ECA652EA93}" type="datetimeFigureOut">
              <a:rPr lang="en-US" smtClean="0"/>
              <a:t>7/7/2018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35AEF1-6842-43E1-98C2-961CB661FFC0}" type="slidenum">
              <a:rPr lang="en-US" smtClean="0"/>
              <a:t>‹#›</a:t>
            </a:fld>
            <a:endParaRPr lang="en-US"/>
          </a:p>
        </p:txBody>
      </p:sp>
    </p:spTree>
    <p:extLst>
      <p:ext uri="{BB962C8B-B14F-4D97-AF65-F5344CB8AC3E}">
        <p14:creationId xmlns:p14="http://schemas.microsoft.com/office/powerpoint/2010/main" val="4016574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420919"/>
            <a:ext cx="4038600" cy="40188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420919"/>
            <a:ext cx="4038600" cy="40188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D75DA05-DE35-4805-87A8-C2ECA652EA93}" type="datetimeFigureOut">
              <a:rPr lang="en-US" smtClean="0"/>
              <a:t>7/7/2018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35AEF1-6842-43E1-98C2-961CB661FFC0}" type="slidenum">
              <a:rPr lang="en-US" smtClean="0"/>
              <a:t>‹#›</a:t>
            </a:fld>
            <a:endParaRPr lang="en-US"/>
          </a:p>
        </p:txBody>
      </p:sp>
    </p:spTree>
    <p:extLst>
      <p:ext uri="{BB962C8B-B14F-4D97-AF65-F5344CB8AC3E}">
        <p14:creationId xmlns:p14="http://schemas.microsoft.com/office/powerpoint/2010/main" val="3044349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363123"/>
            <a:ext cx="4040188" cy="56808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931209"/>
            <a:ext cx="4040188" cy="3508597"/>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363123"/>
            <a:ext cx="4041775" cy="56808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931209"/>
            <a:ext cx="4041775" cy="3508597"/>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D75DA05-DE35-4805-87A8-C2ECA652EA93}" type="datetimeFigureOut">
              <a:rPr lang="en-US" smtClean="0"/>
              <a:t>7/7/2018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35AEF1-6842-43E1-98C2-961CB661FFC0}" type="slidenum">
              <a:rPr lang="en-US" smtClean="0"/>
              <a:t>‹#›</a:t>
            </a:fld>
            <a:endParaRPr lang="en-US"/>
          </a:p>
        </p:txBody>
      </p:sp>
    </p:spTree>
    <p:extLst>
      <p:ext uri="{BB962C8B-B14F-4D97-AF65-F5344CB8AC3E}">
        <p14:creationId xmlns:p14="http://schemas.microsoft.com/office/powerpoint/2010/main" val="808272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D75DA05-DE35-4805-87A8-C2ECA652EA93}" type="datetimeFigureOut">
              <a:rPr lang="en-US" smtClean="0"/>
              <a:t>7/7/2018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35AEF1-6842-43E1-98C2-961CB661FFC0}" type="slidenum">
              <a:rPr lang="en-US" smtClean="0"/>
              <a:t>‹#›</a:t>
            </a:fld>
            <a:endParaRPr lang="en-US"/>
          </a:p>
        </p:txBody>
      </p:sp>
    </p:spTree>
    <p:extLst>
      <p:ext uri="{BB962C8B-B14F-4D97-AF65-F5344CB8AC3E}">
        <p14:creationId xmlns:p14="http://schemas.microsoft.com/office/powerpoint/2010/main" val="905979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75DA05-DE35-4805-87A8-C2ECA652EA93}" type="datetimeFigureOut">
              <a:rPr lang="en-US" smtClean="0"/>
              <a:t>7/7/2018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35AEF1-6842-43E1-98C2-961CB661FFC0}" type="slidenum">
              <a:rPr lang="en-US" smtClean="0"/>
              <a:t>‹#›</a:t>
            </a:fld>
            <a:endParaRPr lang="en-US"/>
          </a:p>
        </p:txBody>
      </p:sp>
    </p:spTree>
    <p:extLst>
      <p:ext uri="{BB962C8B-B14F-4D97-AF65-F5344CB8AC3E}">
        <p14:creationId xmlns:p14="http://schemas.microsoft.com/office/powerpoint/2010/main" val="6009762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42458"/>
            <a:ext cx="3008313" cy="103185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42459"/>
            <a:ext cx="5111750" cy="519734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274316"/>
            <a:ext cx="3008313" cy="416549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75DA05-DE35-4805-87A8-C2ECA652EA93}" type="datetimeFigureOut">
              <a:rPr lang="en-US" smtClean="0"/>
              <a:t>7/7/2018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35AEF1-6842-43E1-98C2-961CB661FFC0}" type="slidenum">
              <a:rPr lang="en-US" smtClean="0"/>
              <a:t>‹#›</a:t>
            </a:fld>
            <a:endParaRPr lang="en-US"/>
          </a:p>
        </p:txBody>
      </p:sp>
    </p:spTree>
    <p:extLst>
      <p:ext uri="{BB962C8B-B14F-4D97-AF65-F5344CB8AC3E}">
        <p14:creationId xmlns:p14="http://schemas.microsoft.com/office/powerpoint/2010/main" val="189801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262755"/>
            <a:ext cx="5486400" cy="503242"/>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544122"/>
            <a:ext cx="5486400" cy="365379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765997"/>
            <a:ext cx="5486400" cy="7146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75DA05-DE35-4805-87A8-C2ECA652EA93}" type="datetimeFigureOut">
              <a:rPr lang="en-US" smtClean="0"/>
              <a:t>7/7/2018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35AEF1-6842-43E1-98C2-961CB661FFC0}" type="slidenum">
              <a:rPr lang="en-US" smtClean="0"/>
              <a:t>‹#›</a:t>
            </a:fld>
            <a:endParaRPr lang="en-US"/>
          </a:p>
        </p:txBody>
      </p:sp>
    </p:spTree>
    <p:extLst>
      <p:ext uri="{BB962C8B-B14F-4D97-AF65-F5344CB8AC3E}">
        <p14:creationId xmlns:p14="http://schemas.microsoft.com/office/powerpoint/2010/main" val="37227998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96969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43868"/>
            <a:ext cx="8229600" cy="101494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420919"/>
            <a:ext cx="8229600" cy="401888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5644204"/>
            <a:ext cx="2133600" cy="324217"/>
          </a:xfrm>
          <a:prstGeom prst="rect">
            <a:avLst/>
          </a:prstGeom>
        </p:spPr>
        <p:txBody>
          <a:bodyPr vert="horz" lIns="91440" tIns="45720" rIns="91440" bIns="45720" rtlCol="0" anchor="ctr"/>
          <a:lstStyle>
            <a:lvl1pPr algn="l">
              <a:defRPr sz="1200">
                <a:solidFill>
                  <a:schemeClr val="tx1">
                    <a:tint val="75000"/>
                  </a:schemeClr>
                </a:solidFill>
              </a:defRPr>
            </a:lvl1pPr>
          </a:lstStyle>
          <a:p>
            <a:fld id="{5D75DA05-DE35-4805-87A8-C2ECA652EA93}" type="datetimeFigureOut">
              <a:rPr lang="en-US" smtClean="0"/>
              <a:t>7/7/2018</a:t>
            </a:fld>
            <a:endParaRPr lang="en-US"/>
          </a:p>
        </p:txBody>
      </p:sp>
      <p:sp>
        <p:nvSpPr>
          <p:cNvPr id="5" name="Footer Placeholder 4"/>
          <p:cNvSpPr>
            <a:spLocks noGrp="1"/>
          </p:cNvSpPr>
          <p:nvPr>
            <p:ph type="ftr" sz="quarter" idx="3"/>
          </p:nvPr>
        </p:nvSpPr>
        <p:spPr>
          <a:xfrm>
            <a:off x="3124200" y="5644204"/>
            <a:ext cx="2895600" cy="32421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5644204"/>
            <a:ext cx="2133600" cy="324217"/>
          </a:xfrm>
          <a:prstGeom prst="rect">
            <a:avLst/>
          </a:prstGeom>
        </p:spPr>
        <p:txBody>
          <a:bodyPr vert="horz" lIns="91440" tIns="45720" rIns="91440" bIns="45720" rtlCol="0" anchor="ctr"/>
          <a:lstStyle>
            <a:lvl1pPr algn="r">
              <a:defRPr sz="1200">
                <a:solidFill>
                  <a:schemeClr val="tx1">
                    <a:tint val="75000"/>
                  </a:schemeClr>
                </a:solidFill>
              </a:defRPr>
            </a:lvl1pPr>
          </a:lstStyle>
          <a:p>
            <a:fld id="{A635AEF1-6842-43E1-98C2-961CB661FFC0}" type="slidenum">
              <a:rPr lang="en-US" smtClean="0"/>
              <a:t>‹#›</a:t>
            </a:fld>
            <a:endParaRPr lang="en-US"/>
          </a:p>
        </p:txBody>
      </p:sp>
    </p:spTree>
    <p:extLst>
      <p:ext uri="{BB962C8B-B14F-4D97-AF65-F5344CB8AC3E}">
        <p14:creationId xmlns:p14="http://schemas.microsoft.com/office/powerpoint/2010/main" val="7642816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1.png"/><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vmlDrawing" Target="../drawings/vmlDrawing8.vml"/><Relationship Id="rId5" Type="http://schemas.openxmlformats.org/officeDocument/2006/relationships/image" Target="../media/image5.png"/><Relationship Id="rId4" Type="http://schemas.openxmlformats.org/officeDocument/2006/relationships/oleObject" Target="../embeddings/oleObject9.bin"/></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vmlDrawing" Target="../drawings/vmlDrawing9.vml"/><Relationship Id="rId5" Type="http://schemas.openxmlformats.org/officeDocument/2006/relationships/image" Target="../media/image5.png"/><Relationship Id="rId4" Type="http://schemas.openxmlformats.org/officeDocument/2006/relationships/oleObject" Target="../embeddings/oleObject10.bin"/></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vmlDrawing" Target="../drawings/vmlDrawing10.vml"/><Relationship Id="rId5" Type="http://schemas.openxmlformats.org/officeDocument/2006/relationships/image" Target="../media/image5.png"/><Relationship Id="rId4" Type="http://schemas.openxmlformats.org/officeDocument/2006/relationships/oleObject" Target="../embeddings/oleObject11.bin"/></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vmlDrawing" Target="../drawings/vmlDrawing11.vml"/><Relationship Id="rId5" Type="http://schemas.openxmlformats.org/officeDocument/2006/relationships/image" Target="../media/image5.png"/><Relationship Id="rId4" Type="http://schemas.openxmlformats.org/officeDocument/2006/relationships/oleObject" Target="../embeddings/oleObject12.bin"/></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oleObject" Target="../embeddings/oleObject3.bin"/><Relationship Id="rId5" Type="http://schemas.openxmlformats.org/officeDocument/2006/relationships/image" Target="../media/image2.png"/><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vmlDrawing" Target="../drawings/vmlDrawing3.vml"/><Relationship Id="rId5" Type="http://schemas.openxmlformats.org/officeDocument/2006/relationships/image" Target="../media/image3.png"/><Relationship Id="rId4" Type="http://schemas.openxmlformats.org/officeDocument/2006/relationships/oleObject" Target="../embeddings/oleObject4.bin"/></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vmlDrawing" Target="../drawings/vmlDrawing4.vml"/><Relationship Id="rId5" Type="http://schemas.openxmlformats.org/officeDocument/2006/relationships/image" Target="../media/image3.png"/><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vmlDrawing" Target="../drawings/vmlDrawing5.vml"/><Relationship Id="rId5" Type="http://schemas.openxmlformats.org/officeDocument/2006/relationships/image" Target="../media/image4.png"/><Relationship Id="rId4" Type="http://schemas.openxmlformats.org/officeDocument/2006/relationships/oleObject" Target="../embeddings/oleObject6.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vmlDrawing" Target="../drawings/vmlDrawing6.vml"/><Relationship Id="rId5" Type="http://schemas.openxmlformats.org/officeDocument/2006/relationships/image" Target="../media/image4.png"/><Relationship Id="rId4" Type="http://schemas.openxmlformats.org/officeDocument/2006/relationships/oleObject" Target="../embeddings/oleObject7.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vmlDrawing" Target="../drawings/vmlDrawing7.vml"/><Relationship Id="rId5" Type="http://schemas.openxmlformats.org/officeDocument/2006/relationships/image" Target="../media/image4.png"/><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3"/>
          <p:cNvSpPr txBox="1">
            <a:spLocks noChangeArrowheads="1"/>
          </p:cNvSpPr>
          <p:nvPr/>
        </p:nvSpPr>
        <p:spPr bwMode="auto">
          <a:xfrm>
            <a:off x="1478011" y="1319320"/>
            <a:ext cx="3153225"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fontAlgn="base">
              <a:spcBef>
                <a:spcPct val="0"/>
              </a:spcBef>
              <a:spcAft>
                <a:spcPct val="0"/>
              </a:spcAft>
            </a:pPr>
            <a:r>
              <a:rPr lang="en-US" altLang="en-US" sz="3000" b="1" dirty="0">
                <a:solidFill>
                  <a:srgbClr val="FFFFCC"/>
                </a:solidFill>
                <a:latin typeface="Arial Black" panose="020B0A04020102020204" pitchFamily="34" charset="0"/>
                <a:cs typeface="Times New Roman" panose="02020603050405020304" pitchFamily="18" charset="0"/>
              </a:rPr>
              <a:t>photography</a:t>
            </a:r>
          </a:p>
        </p:txBody>
      </p:sp>
      <p:graphicFrame>
        <p:nvGraphicFramePr>
          <p:cNvPr id="5" name="Object 4"/>
          <p:cNvGraphicFramePr>
            <a:graphicFrameLocks noChangeAspect="1"/>
          </p:cNvGraphicFramePr>
          <p:nvPr>
            <p:extLst>
              <p:ext uri="{D42A27DB-BD31-4B8C-83A1-F6EECF244321}">
                <p14:modId xmlns:p14="http://schemas.microsoft.com/office/powerpoint/2010/main" val="1583685698"/>
              </p:ext>
            </p:extLst>
          </p:nvPr>
        </p:nvGraphicFramePr>
        <p:xfrm>
          <a:off x="4499782" y="522184"/>
          <a:ext cx="3186281" cy="4800600"/>
        </p:xfrm>
        <a:graphic>
          <a:graphicData uri="http://schemas.openxmlformats.org/presentationml/2006/ole">
            <mc:AlternateContent xmlns:mc="http://schemas.openxmlformats.org/markup-compatibility/2006">
              <mc:Choice xmlns:v="urn:schemas-microsoft-com:vml" Requires="v">
                <p:oleObj spid="_x0000_s47228" name="Image" r:id="rId4" imgW="3657143" imgH="5623452" progId="Photoshop.Image.12">
                  <p:embed/>
                </p:oleObj>
              </mc:Choice>
              <mc:Fallback>
                <p:oleObj name="Image" r:id="rId4" imgW="3657143" imgH="5623452" progId="Photoshop.Image.12">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99782" y="522184"/>
                        <a:ext cx="3186281" cy="4800600"/>
                      </a:xfrm>
                      <a:prstGeom prst="rect">
                        <a:avLst/>
                      </a:prstGeom>
                      <a:noFill/>
                      <a:ln>
                        <a:noFill/>
                      </a:ln>
                      <a:effectLst/>
                    </p:spPr>
                  </p:pic>
                </p:oleObj>
              </mc:Fallback>
            </mc:AlternateContent>
          </a:graphicData>
        </a:graphic>
      </p:graphicFrame>
      <p:sp>
        <p:nvSpPr>
          <p:cNvPr id="6" name="Rectangle 7"/>
          <p:cNvSpPr>
            <a:spLocks noChangeArrowheads="1"/>
          </p:cNvSpPr>
          <p:nvPr/>
        </p:nvSpPr>
        <p:spPr bwMode="auto">
          <a:xfrm>
            <a:off x="6154271" y="5854490"/>
            <a:ext cx="3200400" cy="214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en-US" altLang="en-US" sz="800" b="1" dirty="0">
                <a:solidFill>
                  <a:srgbClr val="FFFFCC"/>
                </a:solidFill>
                <a:latin typeface="Arial" charset="0"/>
                <a:cs typeface="Arial" charset="0"/>
              </a:rPr>
              <a:t>All rights reserved.  Copyright 1982 – </a:t>
            </a:r>
            <a:r>
              <a:rPr lang="en-US" altLang="en-US" sz="800" b="1" dirty="0" smtClean="0">
                <a:solidFill>
                  <a:srgbClr val="FFFFCC"/>
                </a:solidFill>
                <a:latin typeface="Arial" charset="0"/>
                <a:cs typeface="Arial" charset="0"/>
              </a:rPr>
              <a:t>2018  Andrew AITCH</a:t>
            </a:r>
            <a:endParaRPr lang="en-US" altLang="en-US" sz="800" b="1" dirty="0">
              <a:solidFill>
                <a:srgbClr val="FFFFCC"/>
              </a:solidFill>
              <a:latin typeface="Arial" charset="0"/>
              <a:cs typeface="Arial" charset="0"/>
            </a:endParaRPr>
          </a:p>
        </p:txBody>
      </p:sp>
      <p:sp>
        <p:nvSpPr>
          <p:cNvPr id="12" name="TextBox 11"/>
          <p:cNvSpPr txBox="1"/>
          <p:nvPr/>
        </p:nvSpPr>
        <p:spPr>
          <a:xfrm>
            <a:off x="590802" y="4960433"/>
            <a:ext cx="3784498" cy="677108"/>
          </a:xfrm>
          <a:prstGeom prst="rect">
            <a:avLst/>
          </a:prstGeom>
          <a:noFill/>
        </p:spPr>
        <p:txBody>
          <a:bodyPr wrap="none" rtlCol="0">
            <a:spAutoFit/>
          </a:bodyPr>
          <a:lstStyle/>
          <a:p>
            <a:r>
              <a:rPr lang="en-US" sz="3800" dirty="0" smtClean="0">
                <a:solidFill>
                  <a:srgbClr val="FFFFCC"/>
                </a:solidFill>
                <a:latin typeface="Arial Black" panose="020B0A04020102020204" pitchFamily="34" charset="0"/>
              </a:rPr>
              <a:t>Andrew Aitch</a:t>
            </a:r>
            <a:endParaRPr lang="en-US" sz="3800" dirty="0">
              <a:solidFill>
                <a:srgbClr val="FFFFCC"/>
              </a:solidFill>
              <a:latin typeface="Arial Black" panose="020B0A04020102020204" pitchFamily="34" charset="0"/>
            </a:endParaRPr>
          </a:p>
        </p:txBody>
      </p:sp>
      <p:sp>
        <p:nvSpPr>
          <p:cNvPr id="27" name="Text Box 4"/>
          <p:cNvSpPr txBox="1">
            <a:spLocks noChangeArrowheads="1"/>
          </p:cNvSpPr>
          <p:nvPr/>
        </p:nvSpPr>
        <p:spPr bwMode="auto">
          <a:xfrm>
            <a:off x="1084509" y="2887072"/>
            <a:ext cx="3685996"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900" dirty="0">
                <a:solidFill>
                  <a:srgbClr val="000000"/>
                </a:solidFill>
              </a:rPr>
              <a:t>Anything can be a source of inspiration for my </a:t>
            </a:r>
            <a:r>
              <a:rPr lang="en-US" altLang="en-US" sz="900" dirty="0" smtClean="0">
                <a:solidFill>
                  <a:srgbClr val="000000"/>
                </a:solidFill>
              </a:rPr>
              <a:t>photographs</a:t>
            </a:r>
          </a:p>
          <a:p>
            <a:pPr eaLnBrk="1" hangingPunct="1"/>
            <a:r>
              <a:rPr lang="en-US" altLang="en-US" sz="900" dirty="0" smtClean="0">
                <a:solidFill>
                  <a:srgbClr val="000000"/>
                </a:solidFill>
              </a:rPr>
              <a:t>making</a:t>
            </a:r>
            <a:r>
              <a:rPr lang="en-US" altLang="en-US" sz="900" dirty="0">
                <a:solidFill>
                  <a:srgbClr val="000000"/>
                </a:solidFill>
              </a:rPr>
              <a:t>:</a:t>
            </a:r>
          </a:p>
          <a:p>
            <a:pPr eaLnBrk="1" hangingPunct="1"/>
            <a:r>
              <a:rPr lang="en-US" altLang="en-US" sz="900" dirty="0">
                <a:solidFill>
                  <a:srgbClr val="000000"/>
                </a:solidFill>
              </a:rPr>
              <a:t>Parisian culture and civilization,</a:t>
            </a:r>
          </a:p>
          <a:p>
            <a:pPr eaLnBrk="1" hangingPunct="1"/>
            <a:r>
              <a:rPr lang="en-US" altLang="en-US" sz="900" dirty="0">
                <a:solidFill>
                  <a:srgbClr val="000000"/>
                </a:solidFill>
              </a:rPr>
              <a:t>wine,</a:t>
            </a:r>
          </a:p>
          <a:p>
            <a:pPr eaLnBrk="1" hangingPunct="1"/>
            <a:r>
              <a:rPr lang="en-US" altLang="en-US" sz="900" dirty="0">
                <a:solidFill>
                  <a:srgbClr val="000000"/>
                </a:solidFill>
              </a:rPr>
              <a:t>Italian landscapes and Venetian architecture,</a:t>
            </a:r>
          </a:p>
          <a:p>
            <a:pPr eaLnBrk="1" hangingPunct="1"/>
            <a:r>
              <a:rPr lang="en-US" altLang="en-US" sz="900" dirty="0">
                <a:solidFill>
                  <a:srgbClr val="000000"/>
                </a:solidFill>
              </a:rPr>
              <a:t>New York Village Halloween Parade,</a:t>
            </a:r>
          </a:p>
          <a:p>
            <a:pPr eaLnBrk="1" hangingPunct="1"/>
            <a:r>
              <a:rPr lang="en-US" altLang="en-US" sz="900" dirty="0">
                <a:solidFill>
                  <a:srgbClr val="000000"/>
                </a:solidFill>
              </a:rPr>
              <a:t>nature,</a:t>
            </a:r>
          </a:p>
          <a:p>
            <a:pPr eaLnBrk="1" hangingPunct="1"/>
            <a:r>
              <a:rPr lang="en-US" altLang="en-US" sz="900" dirty="0">
                <a:solidFill>
                  <a:srgbClr val="000000"/>
                </a:solidFill>
              </a:rPr>
              <a:t>the fate of man, its suffering and death. </a:t>
            </a:r>
            <a:endParaRPr lang="fr-FR" altLang="en-US" sz="900" dirty="0">
              <a:solidFill>
                <a:srgbClr val="000000"/>
              </a:solidFill>
            </a:endParaRPr>
          </a:p>
          <a:p>
            <a:pPr eaLnBrk="1" hangingPunct="1"/>
            <a:r>
              <a:rPr lang="fr-FR" altLang="en-US" sz="900" dirty="0">
                <a:solidFill>
                  <a:srgbClr val="000000"/>
                </a:solidFill>
              </a:rPr>
              <a:t>Etc.</a:t>
            </a:r>
            <a:endParaRPr lang="en-US" altLang="en-US" sz="900" dirty="0">
              <a:solidFill>
                <a:srgbClr val="000000"/>
              </a:solidFill>
            </a:endParaRPr>
          </a:p>
          <a:p>
            <a:pPr eaLnBrk="1" hangingPunct="1"/>
            <a:r>
              <a:rPr lang="en-US" altLang="en-US" sz="900" dirty="0">
                <a:solidFill>
                  <a:srgbClr val="000000"/>
                </a:solidFill>
              </a:rPr>
              <a:t>Nevertheless, the human face has been – and remains – an </a:t>
            </a:r>
            <a:endParaRPr lang="en-US" altLang="en-US" sz="900" dirty="0" smtClean="0">
              <a:solidFill>
                <a:srgbClr val="000000"/>
              </a:solidFill>
            </a:endParaRPr>
          </a:p>
          <a:p>
            <a:pPr eaLnBrk="1" hangingPunct="1"/>
            <a:r>
              <a:rPr lang="en-US" altLang="en-US" sz="900" dirty="0" smtClean="0">
                <a:solidFill>
                  <a:srgbClr val="000000"/>
                </a:solidFill>
              </a:rPr>
              <a:t>important </a:t>
            </a:r>
            <a:r>
              <a:rPr lang="en-US" altLang="en-US" sz="900" dirty="0">
                <a:solidFill>
                  <a:srgbClr val="000000"/>
                </a:solidFill>
              </a:rPr>
              <a:t>part </a:t>
            </a:r>
            <a:r>
              <a:rPr lang="en-US" altLang="en-US" sz="900" dirty="0" smtClean="0">
                <a:solidFill>
                  <a:srgbClr val="000000"/>
                </a:solidFill>
              </a:rPr>
              <a:t>of </a:t>
            </a:r>
            <a:r>
              <a:rPr lang="en-US" altLang="en-US" sz="900" dirty="0">
                <a:solidFill>
                  <a:srgbClr val="000000"/>
                </a:solidFill>
              </a:rPr>
              <a:t>the &lt;matrix&gt; for my various portraits, </a:t>
            </a:r>
            <a:endParaRPr lang="en-US" altLang="en-US" sz="900" dirty="0" smtClean="0">
              <a:solidFill>
                <a:srgbClr val="000000"/>
              </a:solidFill>
            </a:endParaRPr>
          </a:p>
          <a:p>
            <a:pPr eaLnBrk="1" hangingPunct="1"/>
            <a:r>
              <a:rPr lang="en-US" altLang="en-US" sz="900" dirty="0" smtClean="0">
                <a:solidFill>
                  <a:srgbClr val="000000"/>
                </a:solidFill>
              </a:rPr>
              <a:t>which </a:t>
            </a:r>
            <a:r>
              <a:rPr lang="en-US" altLang="en-US" sz="900" dirty="0">
                <a:solidFill>
                  <a:srgbClr val="000000"/>
                </a:solidFill>
              </a:rPr>
              <a:t>comprise </a:t>
            </a:r>
            <a:r>
              <a:rPr lang="fr-FR" altLang="en-US" sz="900" dirty="0">
                <a:solidFill>
                  <a:srgbClr val="000000"/>
                </a:solidFill>
              </a:rPr>
              <a:t>the major part </a:t>
            </a:r>
            <a:r>
              <a:rPr lang="fr-FR" altLang="en-US" sz="900" dirty="0" smtClean="0">
                <a:solidFill>
                  <a:srgbClr val="000000"/>
                </a:solidFill>
              </a:rPr>
              <a:t>of </a:t>
            </a:r>
            <a:r>
              <a:rPr lang="fr-FR" altLang="en-US" sz="900" dirty="0" err="1" smtClean="0">
                <a:solidFill>
                  <a:srgbClr val="000000"/>
                </a:solidFill>
              </a:rPr>
              <a:t>my</a:t>
            </a:r>
            <a:r>
              <a:rPr lang="fr-FR" altLang="en-US" sz="900" dirty="0">
                <a:solidFill>
                  <a:srgbClr val="000000"/>
                </a:solidFill>
              </a:rPr>
              <a:t> </a:t>
            </a:r>
            <a:r>
              <a:rPr lang="fr-FR" altLang="en-US" sz="900" dirty="0" err="1" smtClean="0">
                <a:solidFill>
                  <a:srgbClr val="000000"/>
                </a:solidFill>
              </a:rPr>
              <a:t>work</a:t>
            </a:r>
            <a:r>
              <a:rPr lang="fr-FR" altLang="en-US" sz="900" dirty="0">
                <a:solidFill>
                  <a:srgbClr val="000000"/>
                </a:solidFill>
              </a:rPr>
              <a:t>.</a:t>
            </a:r>
            <a:endParaRPr lang="en-US" altLang="en-US" sz="900" dirty="0">
              <a:solidFill>
                <a:srgbClr val="000000"/>
              </a:solidFill>
            </a:endParaRPr>
          </a:p>
        </p:txBody>
      </p:sp>
      <p:sp>
        <p:nvSpPr>
          <p:cNvPr id="11" name="Rectangle 26"/>
          <p:cNvSpPr>
            <a:spLocks noChangeArrowheads="1"/>
          </p:cNvSpPr>
          <p:nvPr/>
        </p:nvSpPr>
        <p:spPr bwMode="auto">
          <a:xfrm>
            <a:off x="235585" y="5841048"/>
            <a:ext cx="941388" cy="9525"/>
          </a:xfrm>
          <a:prstGeom prst="rect">
            <a:avLst/>
          </a:prstGeom>
          <a:solidFill>
            <a:srgbClr val="4D4D4D"/>
          </a:solidFill>
          <a:ln w="9525">
            <a:solidFill>
              <a:srgbClr val="FFFFCC"/>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12"/>
          <p:cNvSpPr/>
          <p:nvPr/>
        </p:nvSpPr>
        <p:spPr>
          <a:xfrm>
            <a:off x="3982978" y="135979"/>
            <a:ext cx="5139308" cy="253916"/>
          </a:xfrm>
          <a:prstGeom prst="rect">
            <a:avLst/>
          </a:prstGeom>
        </p:spPr>
        <p:txBody>
          <a:bodyPr wrap="square">
            <a:spAutoFit/>
          </a:bodyPr>
          <a:lstStyle/>
          <a:p>
            <a:r>
              <a:rPr lang="en-US" altLang="en-US" sz="1000" b="1" dirty="0" smtClean="0">
                <a:solidFill>
                  <a:srgbClr val="FFFFCC"/>
                </a:solidFill>
                <a:latin typeface="Arial Black" pitchFamily="34" charset="0"/>
              </a:rPr>
              <a:t>port</a:t>
            </a:r>
            <a:r>
              <a:rPr lang="en-US" altLang="en-US" sz="1000" dirty="0" smtClean="0">
                <a:solidFill>
                  <a:srgbClr val="FFFFCC"/>
                </a:solidFill>
                <a:latin typeface="Arial Black" pitchFamily="34" charset="0"/>
              </a:rPr>
              <a:t>rait</a:t>
            </a:r>
            <a:r>
              <a:rPr lang="en-US" altLang="en-US" sz="1000" b="1" dirty="0" smtClean="0">
                <a:solidFill>
                  <a:srgbClr val="FFFFCC"/>
                </a:solidFill>
                <a:latin typeface="Arial Black" pitchFamily="34" charset="0"/>
              </a:rPr>
              <a:t>s   monographs   abstract   upcoming   author   contact   home</a:t>
            </a:r>
            <a:endParaRPr lang="en-US" altLang="en-US" sz="1000" b="1" dirty="0">
              <a:solidFill>
                <a:srgbClr val="FFFFCC"/>
              </a:solidFill>
              <a:latin typeface="Arial Black" pitchFamily="34" charset="0"/>
            </a:endParaRPr>
          </a:p>
        </p:txBody>
      </p:sp>
      <p:sp>
        <p:nvSpPr>
          <p:cNvPr id="14" name="Rectangle 13"/>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4D4D4D"/>
              </a:solidFill>
            </a:endParaRPr>
          </a:p>
        </p:txBody>
      </p:sp>
      <p:sp>
        <p:nvSpPr>
          <p:cNvPr id="15" name="Text Box 3"/>
          <p:cNvSpPr txBox="1">
            <a:spLocks noChangeArrowheads="1"/>
          </p:cNvSpPr>
          <p:nvPr/>
        </p:nvSpPr>
        <p:spPr bwMode="auto">
          <a:xfrm>
            <a:off x="6358640" y="5331142"/>
            <a:ext cx="133105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000000"/>
                </a:solidFill>
              </a:rPr>
              <a:t>Marionnette</a:t>
            </a:r>
            <a:r>
              <a:rPr lang="en-US" altLang="en-US" sz="800" dirty="0" smtClean="0">
                <a:solidFill>
                  <a:srgbClr val="000000"/>
                </a:solidFill>
              </a:rPr>
              <a:t>, Paris, 2001 </a:t>
            </a:r>
            <a:endParaRPr lang="en-US" altLang="en-US" sz="800" dirty="0">
              <a:solidFill>
                <a:srgbClr val="000000"/>
              </a:solidFill>
            </a:endParaRPr>
          </a:p>
        </p:txBody>
      </p:sp>
    </p:spTree>
    <p:extLst>
      <p:ext uri="{BB962C8B-B14F-4D97-AF65-F5344CB8AC3E}">
        <p14:creationId xmlns:p14="http://schemas.microsoft.com/office/powerpoint/2010/main" val="40967852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monographs</a:t>
            </a:r>
            <a:r>
              <a:rPr lang="en-US" altLang="en-US" sz="1000" b="1" dirty="0" smtClean="0">
                <a:solidFill>
                  <a:srgbClr val="4D4D4D"/>
                </a:solidFill>
                <a:latin typeface="Arial Black" pitchFamily="34" charset="0"/>
              </a:rPr>
              <a:t>   abstract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33"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32" name="Straight Connector 31"/>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4"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5" name="Isosceles Triangle 34"/>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Isosceles Triangle 36"/>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a:solidFill>
                  <a:srgbClr val="4D4D4D"/>
                </a:solidFill>
              </a:rPr>
              <a:t>X</a:t>
            </a:r>
            <a:endParaRPr lang="en-US" altLang="en-US" sz="900" b="1" i="1" dirty="0" smtClean="0">
              <a:solidFill>
                <a:srgbClr val="4D4D4D"/>
              </a:solidFill>
            </a:endParaRPr>
          </a:p>
          <a:p>
            <a:pPr eaLnBrk="1" hangingPunct="1">
              <a:lnSpc>
                <a:spcPct val="150000"/>
              </a:lnSpc>
            </a:pPr>
            <a:r>
              <a:rPr lang="en-US" altLang="en-US" sz="900" b="1" i="1" dirty="0" smtClean="0">
                <a:solidFill>
                  <a:srgbClr val="FFFFFF"/>
                </a:solidFill>
              </a:rPr>
              <a:t>The Appearances</a:t>
            </a:r>
            <a:endParaRPr lang="en-US" altLang="en-US" sz="900" b="1" i="1" dirty="0">
              <a:solidFill>
                <a:srgbClr val="FFFFFF"/>
              </a:solidFill>
            </a:endParaRPr>
          </a:p>
          <a:p>
            <a:pPr eaLnBrk="1" hangingPunct="1">
              <a:lnSpc>
                <a:spcPct val="150000"/>
              </a:lnSpc>
            </a:pPr>
            <a:r>
              <a:rPr lang="en-US" altLang="en-US" sz="900" b="1" i="1" dirty="0" smtClean="0">
                <a:solidFill>
                  <a:srgbClr val="4D4D4D"/>
                </a:solidFill>
              </a:rPr>
              <a:t>Wine</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Red Rock</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39376737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monographs</a:t>
            </a:r>
            <a:r>
              <a:rPr lang="en-US" altLang="en-US" sz="1000" b="1" dirty="0" smtClean="0">
                <a:solidFill>
                  <a:srgbClr val="4D4D4D"/>
                </a:solidFill>
                <a:latin typeface="Arial Black" pitchFamily="34" charset="0"/>
              </a:rPr>
              <a:t>   abstract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Object 4"/>
          <p:cNvGraphicFramePr>
            <a:graphicFrameLocks noChangeAspect="1"/>
          </p:cNvGraphicFramePr>
          <p:nvPr>
            <p:extLst>
              <p:ext uri="{D42A27DB-BD31-4B8C-83A1-F6EECF244321}">
                <p14:modId xmlns:p14="http://schemas.microsoft.com/office/powerpoint/2010/main" val="1116949423"/>
              </p:ext>
            </p:extLst>
          </p:nvPr>
        </p:nvGraphicFramePr>
        <p:xfrm>
          <a:off x="2760616" y="5402854"/>
          <a:ext cx="301625" cy="450850"/>
        </p:xfrm>
        <a:graphic>
          <a:graphicData uri="http://schemas.openxmlformats.org/presentationml/2006/ole">
            <mc:AlternateContent xmlns:mc="http://schemas.openxmlformats.org/markup-compatibility/2006">
              <mc:Choice xmlns:v="urn:schemas-microsoft-com:vml" Requires="v">
                <p:oleObj spid="_x0000_s19618" name="Image" r:id="rId4" imgW="2196825" imgH="3288889" progId="Photoshop.Image.12">
                  <p:embed/>
                </p:oleObj>
              </mc:Choice>
              <mc:Fallback>
                <p:oleObj name="Image" r:id="rId4" imgW="2196825" imgH="3288889" progId="Photoshop.Image.12">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0616" y="5402854"/>
                        <a:ext cx="301625" cy="45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8"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35"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sp>
        <p:nvSpPr>
          <p:cNvPr id="34"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cxnSp>
        <p:nvCxnSpPr>
          <p:cNvPr id="44" name="Straight Connector 43"/>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45" name="Isosceles Triangle 44"/>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Isosceles Triangle 45"/>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a:solidFill>
                  <a:srgbClr val="4D4D4D"/>
                </a:solidFill>
              </a:rPr>
              <a:t>X</a:t>
            </a:r>
            <a:endParaRPr lang="en-US" altLang="en-US" sz="900" b="1" i="1" dirty="0" smtClean="0">
              <a:solidFill>
                <a:srgbClr val="4D4D4D"/>
              </a:solidFill>
            </a:endParaRP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The Appearances</a:t>
            </a:r>
            <a:endParaRPr lang="en-US" altLang="en-US" sz="900" b="1" i="1" dirty="0">
              <a:solidFill>
                <a:srgbClr val="4D4D4D"/>
              </a:solidFill>
            </a:endParaRPr>
          </a:p>
          <a:p>
            <a:pPr eaLnBrk="1" hangingPunct="1">
              <a:lnSpc>
                <a:spcPct val="150000"/>
              </a:lnSpc>
            </a:pPr>
            <a:r>
              <a:rPr lang="en-US" altLang="en-US" sz="900" b="1" i="1" dirty="0" smtClean="0">
                <a:solidFill>
                  <a:srgbClr val="FFFFFF"/>
                </a:solidFill>
              </a:rPr>
              <a:t>Wine</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Red Rock</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87964815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monographs</a:t>
            </a:r>
            <a:r>
              <a:rPr lang="en-US" altLang="en-US" sz="1000" b="1" dirty="0" smtClean="0">
                <a:solidFill>
                  <a:srgbClr val="4D4D4D"/>
                </a:solidFill>
                <a:latin typeface="Arial Black" pitchFamily="34" charset="0"/>
              </a:rPr>
              <a:t>   abstract   upcoming   author   contact   home</a:t>
            </a:r>
            <a:endParaRPr lang="en-US" altLang="en-US" sz="1000" b="1" dirty="0">
              <a:solidFill>
                <a:srgbClr val="4D4D4D"/>
              </a:solidFill>
              <a:latin typeface="Arial Black" pitchFamily="34" charset="0"/>
            </a:endParaRPr>
          </a:p>
        </p:txBody>
      </p:sp>
      <p:sp>
        <p:nvSpPr>
          <p:cNvPr id="38"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35" name="Rectangle 34"/>
          <p:cNvSpPr>
            <a:spLocks/>
          </p:cNvSpPr>
          <p:nvPr/>
        </p:nvSpPr>
        <p:spPr>
          <a:xfrm>
            <a:off x="3420488" y="1494577"/>
            <a:ext cx="4800600" cy="32004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44"/>
          <p:cNvSpPr>
            <a:spLocks noChangeArrowheads="1"/>
          </p:cNvSpPr>
          <p:nvPr/>
        </p:nvSpPr>
        <p:spPr bwMode="auto">
          <a:xfrm>
            <a:off x="6708457" y="55550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0" name="Rectangle 44"/>
          <p:cNvSpPr>
            <a:spLocks noChangeArrowheads="1"/>
          </p:cNvSpPr>
          <p:nvPr/>
        </p:nvSpPr>
        <p:spPr bwMode="auto">
          <a:xfrm>
            <a:off x="6232752"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1" name="Rectangle 44"/>
          <p:cNvSpPr>
            <a:spLocks noChangeArrowheads="1"/>
          </p:cNvSpPr>
          <p:nvPr/>
        </p:nvSpPr>
        <p:spPr bwMode="auto">
          <a:xfrm>
            <a:off x="3382715" y="55537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2" name="Rectangle 41"/>
          <p:cNvSpPr>
            <a:spLocks noChangeArrowheads="1"/>
          </p:cNvSpPr>
          <p:nvPr/>
        </p:nvSpPr>
        <p:spPr bwMode="auto">
          <a:xfrm>
            <a:off x="2432394" y="555516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3" name="Rectangle 44"/>
          <p:cNvSpPr>
            <a:spLocks noChangeArrowheads="1"/>
          </p:cNvSpPr>
          <p:nvPr/>
        </p:nvSpPr>
        <p:spPr bwMode="auto">
          <a:xfrm>
            <a:off x="1956478" y="55556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4" name="Rectangle 43"/>
          <p:cNvSpPr>
            <a:spLocks noChangeArrowheads="1"/>
          </p:cNvSpPr>
          <p:nvPr/>
        </p:nvSpPr>
        <p:spPr bwMode="auto">
          <a:xfrm>
            <a:off x="2907190" y="5555095"/>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5" name="Rectangle 44"/>
          <p:cNvSpPr>
            <a:spLocks noChangeArrowheads="1"/>
          </p:cNvSpPr>
          <p:nvPr/>
        </p:nvSpPr>
        <p:spPr bwMode="auto">
          <a:xfrm>
            <a:off x="5757839" y="5557254"/>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6" name="Rectangle 45"/>
          <p:cNvSpPr>
            <a:spLocks noChangeArrowheads="1"/>
          </p:cNvSpPr>
          <p:nvPr/>
        </p:nvSpPr>
        <p:spPr bwMode="auto">
          <a:xfrm>
            <a:off x="4807518"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7" name="Rectangle 44"/>
          <p:cNvSpPr>
            <a:spLocks noChangeArrowheads="1"/>
          </p:cNvSpPr>
          <p:nvPr/>
        </p:nvSpPr>
        <p:spPr bwMode="auto">
          <a:xfrm>
            <a:off x="4334660" y="555597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8" name="Rectangle 44"/>
          <p:cNvSpPr>
            <a:spLocks noChangeArrowheads="1"/>
          </p:cNvSpPr>
          <p:nvPr/>
        </p:nvSpPr>
        <p:spPr bwMode="auto">
          <a:xfrm>
            <a:off x="5282314" y="555539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9" name="Rectangle 44"/>
          <p:cNvSpPr>
            <a:spLocks noChangeArrowheads="1"/>
          </p:cNvSpPr>
          <p:nvPr/>
        </p:nvSpPr>
        <p:spPr bwMode="auto">
          <a:xfrm>
            <a:off x="3858955"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0" name="Rectangle 44"/>
          <p:cNvSpPr>
            <a:spLocks noChangeArrowheads="1"/>
          </p:cNvSpPr>
          <p:nvPr/>
        </p:nvSpPr>
        <p:spPr bwMode="auto">
          <a:xfrm>
            <a:off x="1479823" y="5556310"/>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1" name="Rectangle 44"/>
          <p:cNvSpPr>
            <a:spLocks noChangeArrowheads="1"/>
          </p:cNvSpPr>
          <p:nvPr/>
        </p:nvSpPr>
        <p:spPr bwMode="auto">
          <a:xfrm>
            <a:off x="8140155"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4" name="Rectangle 44"/>
          <p:cNvSpPr>
            <a:spLocks noChangeArrowheads="1"/>
          </p:cNvSpPr>
          <p:nvPr/>
        </p:nvSpPr>
        <p:spPr bwMode="auto">
          <a:xfrm>
            <a:off x="7187656" y="555230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5" name="Rectangle 44"/>
          <p:cNvSpPr>
            <a:spLocks noChangeArrowheads="1"/>
          </p:cNvSpPr>
          <p:nvPr/>
        </p:nvSpPr>
        <p:spPr bwMode="auto">
          <a:xfrm>
            <a:off x="7663554" y="555285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7"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sp>
        <p:nvSpPr>
          <p:cNvPr id="27" name="Rectangle 26"/>
          <p:cNvSpPr>
            <a:spLocks noChangeArrowheads="1"/>
          </p:cNvSpPr>
          <p:nvPr/>
        </p:nvSpPr>
        <p:spPr bwMode="auto">
          <a:xfrm>
            <a:off x="235585" y="5849938"/>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 name="Isosceles Triangle 4"/>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Isosceles Triangle 29"/>
          <p:cNvSpPr/>
          <p:nvPr/>
        </p:nvSpPr>
        <p:spPr>
          <a:xfrm rot="16200000">
            <a:off x="1259682" y="565904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3" name="Straight Connector 52"/>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2"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The Appearances</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Wine</a:t>
            </a:r>
          </a:p>
          <a:p>
            <a:pPr eaLnBrk="1" hangingPunct="1"/>
            <a:r>
              <a:rPr lang="en-US" altLang="en-US" sz="900" b="1" i="1" dirty="0" smtClean="0">
                <a:solidFill>
                  <a:srgbClr val="FFFFFF"/>
                </a:solidFill>
                <a:latin typeface="Arial" panose="020B0604020202020204" pitchFamily="34" charset="0"/>
                <a:cs typeface="Arial" panose="020B0604020202020204" pitchFamily="34" charset="0"/>
              </a:rPr>
              <a:t>Red Rock</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8506403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monographs</a:t>
            </a:r>
            <a:r>
              <a:rPr lang="en-US" altLang="en-US" sz="1000" b="1" dirty="0" smtClean="0">
                <a:solidFill>
                  <a:srgbClr val="4D4D4D"/>
                </a:solidFill>
                <a:latin typeface="Arial Black" pitchFamily="34" charset="0"/>
              </a:rPr>
              <a:t>   abstract   upcoming   author   contact   home</a:t>
            </a:r>
            <a:endParaRPr lang="en-US" altLang="en-US" sz="1000" b="1" dirty="0">
              <a:solidFill>
                <a:srgbClr val="4D4D4D"/>
              </a:solidFill>
              <a:latin typeface="Arial Black" pitchFamily="34" charset="0"/>
            </a:endParaRPr>
          </a:p>
        </p:txBody>
      </p:sp>
      <p:sp>
        <p:nvSpPr>
          <p:cNvPr id="38"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35" name="Rectangle 34"/>
          <p:cNvSpPr>
            <a:spLocks/>
          </p:cNvSpPr>
          <p:nvPr/>
        </p:nvSpPr>
        <p:spPr>
          <a:xfrm>
            <a:off x="3420488" y="1494577"/>
            <a:ext cx="4800600" cy="32004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44"/>
          <p:cNvSpPr>
            <a:spLocks noChangeArrowheads="1"/>
          </p:cNvSpPr>
          <p:nvPr/>
        </p:nvSpPr>
        <p:spPr bwMode="auto">
          <a:xfrm>
            <a:off x="6708457" y="55550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0" name="Rectangle 44"/>
          <p:cNvSpPr>
            <a:spLocks noChangeArrowheads="1"/>
          </p:cNvSpPr>
          <p:nvPr/>
        </p:nvSpPr>
        <p:spPr bwMode="auto">
          <a:xfrm>
            <a:off x="6232752"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1" name="Rectangle 44"/>
          <p:cNvSpPr>
            <a:spLocks noChangeArrowheads="1"/>
          </p:cNvSpPr>
          <p:nvPr/>
        </p:nvSpPr>
        <p:spPr bwMode="auto">
          <a:xfrm>
            <a:off x="3382715" y="55537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2" name="Rectangle 41"/>
          <p:cNvSpPr>
            <a:spLocks noChangeArrowheads="1"/>
          </p:cNvSpPr>
          <p:nvPr/>
        </p:nvSpPr>
        <p:spPr bwMode="auto">
          <a:xfrm>
            <a:off x="2432394" y="555516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3" name="Rectangle 44"/>
          <p:cNvSpPr>
            <a:spLocks noChangeArrowheads="1"/>
          </p:cNvSpPr>
          <p:nvPr/>
        </p:nvSpPr>
        <p:spPr bwMode="auto">
          <a:xfrm>
            <a:off x="1956478" y="55556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4" name="Rectangle 43"/>
          <p:cNvSpPr>
            <a:spLocks noChangeArrowheads="1"/>
          </p:cNvSpPr>
          <p:nvPr/>
        </p:nvSpPr>
        <p:spPr bwMode="auto">
          <a:xfrm>
            <a:off x="2907190" y="5555095"/>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5" name="Rectangle 44"/>
          <p:cNvSpPr>
            <a:spLocks noChangeArrowheads="1"/>
          </p:cNvSpPr>
          <p:nvPr/>
        </p:nvSpPr>
        <p:spPr bwMode="auto">
          <a:xfrm>
            <a:off x="5757839" y="5557254"/>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6" name="Rectangle 45"/>
          <p:cNvSpPr>
            <a:spLocks noChangeArrowheads="1"/>
          </p:cNvSpPr>
          <p:nvPr/>
        </p:nvSpPr>
        <p:spPr bwMode="auto">
          <a:xfrm>
            <a:off x="4807518"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7" name="Rectangle 44"/>
          <p:cNvSpPr>
            <a:spLocks noChangeArrowheads="1"/>
          </p:cNvSpPr>
          <p:nvPr/>
        </p:nvSpPr>
        <p:spPr bwMode="auto">
          <a:xfrm>
            <a:off x="4334660" y="555597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8" name="Rectangle 44"/>
          <p:cNvSpPr>
            <a:spLocks noChangeArrowheads="1"/>
          </p:cNvSpPr>
          <p:nvPr/>
        </p:nvSpPr>
        <p:spPr bwMode="auto">
          <a:xfrm>
            <a:off x="5282314" y="555539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9" name="Rectangle 44"/>
          <p:cNvSpPr>
            <a:spLocks noChangeArrowheads="1"/>
          </p:cNvSpPr>
          <p:nvPr/>
        </p:nvSpPr>
        <p:spPr bwMode="auto">
          <a:xfrm>
            <a:off x="3858955"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0" name="Rectangle 44"/>
          <p:cNvSpPr>
            <a:spLocks noChangeArrowheads="1"/>
          </p:cNvSpPr>
          <p:nvPr/>
        </p:nvSpPr>
        <p:spPr bwMode="auto">
          <a:xfrm>
            <a:off x="1479823" y="5556310"/>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1" name="Rectangle 44"/>
          <p:cNvSpPr>
            <a:spLocks noChangeArrowheads="1"/>
          </p:cNvSpPr>
          <p:nvPr/>
        </p:nvSpPr>
        <p:spPr bwMode="auto">
          <a:xfrm>
            <a:off x="8140155"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4" name="Rectangle 44"/>
          <p:cNvSpPr>
            <a:spLocks noChangeArrowheads="1"/>
          </p:cNvSpPr>
          <p:nvPr/>
        </p:nvSpPr>
        <p:spPr bwMode="auto">
          <a:xfrm>
            <a:off x="7187656" y="555230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5" name="Rectangle 44"/>
          <p:cNvSpPr>
            <a:spLocks noChangeArrowheads="1"/>
          </p:cNvSpPr>
          <p:nvPr/>
        </p:nvSpPr>
        <p:spPr bwMode="auto">
          <a:xfrm>
            <a:off x="7663554" y="555285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7"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sp>
        <p:nvSpPr>
          <p:cNvPr id="27" name="Rectangle 26"/>
          <p:cNvSpPr>
            <a:spLocks noChangeArrowheads="1"/>
          </p:cNvSpPr>
          <p:nvPr/>
        </p:nvSpPr>
        <p:spPr bwMode="auto">
          <a:xfrm>
            <a:off x="235585" y="5849938"/>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 name="Isosceles Triangle 4"/>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Isosceles Triangle 29"/>
          <p:cNvSpPr/>
          <p:nvPr/>
        </p:nvSpPr>
        <p:spPr>
          <a:xfrm rot="16200000">
            <a:off x="1259682" y="565904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3" name="Straight Connector 52"/>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29"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X</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X</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13036966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monographs</a:t>
            </a:r>
            <a:r>
              <a:rPr lang="en-US" altLang="en-US" sz="1000" b="1" dirty="0" smtClean="0">
                <a:solidFill>
                  <a:srgbClr val="4D4D4D"/>
                </a:solidFill>
                <a:latin typeface="Arial Black" pitchFamily="34" charset="0"/>
              </a:rPr>
              <a:t>   abstract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Object 4"/>
          <p:cNvGraphicFramePr>
            <a:graphicFrameLocks noChangeAspect="1"/>
          </p:cNvGraphicFramePr>
          <p:nvPr>
            <p:extLst>
              <p:ext uri="{D42A27DB-BD31-4B8C-83A1-F6EECF244321}">
                <p14:modId xmlns:p14="http://schemas.microsoft.com/office/powerpoint/2010/main" val="2667104979"/>
              </p:ext>
            </p:extLst>
          </p:nvPr>
        </p:nvGraphicFramePr>
        <p:xfrm>
          <a:off x="2760616" y="5402854"/>
          <a:ext cx="301625" cy="450850"/>
        </p:xfrm>
        <a:graphic>
          <a:graphicData uri="http://schemas.openxmlformats.org/presentationml/2006/ole">
            <mc:AlternateContent xmlns:mc="http://schemas.openxmlformats.org/markup-compatibility/2006">
              <mc:Choice xmlns:v="urn:schemas-microsoft-com:vml" Requires="v">
                <p:oleObj spid="_x0000_s43135" name="Image" r:id="rId4" imgW="2196825" imgH="3288889" progId="Photoshop.Image.12">
                  <p:embed/>
                </p:oleObj>
              </mc:Choice>
              <mc:Fallback>
                <p:oleObj name="Image" r:id="rId4" imgW="2196825" imgH="3288889" progId="Photoshop.Image.12">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0616" y="5402854"/>
                        <a:ext cx="301625" cy="45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8"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34"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sp>
        <p:nvSpPr>
          <p:cNvPr id="37"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cxnSp>
        <p:nvCxnSpPr>
          <p:cNvPr id="39" name="Straight Connector 38"/>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40" name="Isosceles Triangle 39"/>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Isosceles Triangle 40"/>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X</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X</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7134592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monographs</a:t>
            </a:r>
            <a:r>
              <a:rPr lang="en-US" altLang="en-US" sz="1000" b="1" dirty="0" smtClean="0">
                <a:solidFill>
                  <a:srgbClr val="4D4D4D"/>
                </a:solidFill>
                <a:latin typeface="Arial Black" pitchFamily="34" charset="0"/>
              </a:rPr>
              <a:t>   abstract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Object 4"/>
          <p:cNvGraphicFramePr>
            <a:graphicFrameLocks noChangeAspect="1"/>
          </p:cNvGraphicFramePr>
          <p:nvPr>
            <p:extLst>
              <p:ext uri="{D42A27DB-BD31-4B8C-83A1-F6EECF244321}">
                <p14:modId xmlns:p14="http://schemas.microsoft.com/office/powerpoint/2010/main" val="2667104979"/>
              </p:ext>
            </p:extLst>
          </p:nvPr>
        </p:nvGraphicFramePr>
        <p:xfrm>
          <a:off x="2760616" y="5402854"/>
          <a:ext cx="301625" cy="450850"/>
        </p:xfrm>
        <a:graphic>
          <a:graphicData uri="http://schemas.openxmlformats.org/presentationml/2006/ole">
            <mc:AlternateContent xmlns:mc="http://schemas.openxmlformats.org/markup-compatibility/2006">
              <mc:Choice xmlns:v="urn:schemas-microsoft-com:vml" Requires="v">
                <p:oleObj spid="_x0000_s45181" name="Image" r:id="rId4" imgW="2196825" imgH="3288889" progId="Photoshop.Image.12">
                  <p:embed/>
                </p:oleObj>
              </mc:Choice>
              <mc:Fallback>
                <p:oleObj name="Image" r:id="rId4" imgW="2196825" imgH="3288889" progId="Photoshop.Image.12">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0616" y="5402854"/>
                        <a:ext cx="301625" cy="45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8"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34"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35" name="Straight Connector 34"/>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7"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9" name="Isosceles Triangle 38"/>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Isosceles Triangle 39"/>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X</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X</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7134592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t>
            </a:r>
            <a:r>
              <a:rPr lang="en-US" altLang="en-US" sz="1000" b="1" dirty="0" smtClean="0">
                <a:solidFill>
                  <a:srgbClr val="F8F8F8"/>
                </a:solidFill>
                <a:latin typeface="Arial Black" pitchFamily="34" charset="0"/>
              </a:rPr>
              <a:t>abstract</a:t>
            </a:r>
            <a:r>
              <a:rPr lang="en-US" altLang="en-US" sz="1000" b="1" dirty="0" smtClean="0">
                <a:solidFill>
                  <a:srgbClr val="4D4D4D"/>
                </a:solidFill>
                <a:latin typeface="Arial Black" pitchFamily="34" charset="0"/>
              </a:rPr>
              <a: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Object 4"/>
          <p:cNvGraphicFramePr>
            <a:graphicFrameLocks noChangeAspect="1"/>
          </p:cNvGraphicFramePr>
          <p:nvPr>
            <p:extLst>
              <p:ext uri="{D42A27DB-BD31-4B8C-83A1-F6EECF244321}">
                <p14:modId xmlns:p14="http://schemas.microsoft.com/office/powerpoint/2010/main" val="1691682014"/>
              </p:ext>
            </p:extLst>
          </p:nvPr>
        </p:nvGraphicFramePr>
        <p:xfrm>
          <a:off x="2760616" y="5412250"/>
          <a:ext cx="301625" cy="450850"/>
        </p:xfrm>
        <a:graphic>
          <a:graphicData uri="http://schemas.openxmlformats.org/presentationml/2006/ole">
            <mc:AlternateContent xmlns:mc="http://schemas.openxmlformats.org/markup-compatibility/2006">
              <mc:Choice xmlns:v="urn:schemas-microsoft-com:vml" Requires="v">
                <p:oleObj spid="_x0000_s26764" name="Image" r:id="rId4" imgW="2196825" imgH="3288889" progId="Photoshop.Image.12">
                  <p:embed/>
                </p:oleObj>
              </mc:Choice>
              <mc:Fallback>
                <p:oleObj name="Image" r:id="rId4" imgW="2196825" imgH="3288889" progId="Photoshop.Image.12">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0616" y="5412250"/>
                        <a:ext cx="301625" cy="45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7"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cxnSp>
        <p:nvCxnSpPr>
          <p:cNvPr id="32" name="Straight Connector 31"/>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3"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4" name="Isosceles Triangle 33"/>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Isosceles Triangle 37"/>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err="1" smtClean="0">
                <a:solidFill>
                  <a:srgbClr val="FFFFFF"/>
                </a:solidFill>
              </a:rPr>
              <a:t>Veneziana</a:t>
            </a:r>
            <a:endParaRPr lang="en-US" altLang="en-US" sz="900" b="1" i="1" dirty="0">
              <a:solidFill>
                <a:srgbClr val="FFFFFF"/>
              </a:solidFill>
            </a:endParaRPr>
          </a:p>
          <a:p>
            <a:pPr eaLnBrk="1" hangingPunct="1">
              <a:lnSpc>
                <a:spcPct val="150000"/>
              </a:lnSpc>
            </a:pPr>
            <a:r>
              <a:rPr lang="en-US" altLang="en-US" sz="900" b="1" i="1" dirty="0" smtClean="0">
                <a:solidFill>
                  <a:srgbClr val="4D4D4D"/>
                </a:solidFill>
              </a:rPr>
              <a:t>Rectangular Rhapsody</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I Persist …</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419375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t>
            </a:r>
            <a:r>
              <a:rPr lang="en-US" altLang="en-US" sz="1000" b="1" dirty="0" smtClean="0">
                <a:solidFill>
                  <a:srgbClr val="F8F8F8"/>
                </a:solidFill>
                <a:latin typeface="Arial Black" pitchFamily="34" charset="0"/>
              </a:rPr>
              <a:t>abstract</a:t>
            </a:r>
            <a:r>
              <a:rPr lang="en-US" altLang="en-US" sz="1000" b="1" dirty="0" smtClean="0">
                <a:solidFill>
                  <a:srgbClr val="4D4D4D"/>
                </a:solidFill>
                <a:latin typeface="Arial Black" pitchFamily="34" charset="0"/>
              </a:rPr>
              <a:t>   upcoming   author   contact   home</a:t>
            </a:r>
            <a:endParaRPr lang="en-US" altLang="en-US" sz="1000" b="1" dirty="0">
              <a:solidFill>
                <a:srgbClr val="4D4D4D"/>
              </a:solidFill>
              <a:latin typeface="Arial Black" pitchFamily="34" charset="0"/>
            </a:endParaRPr>
          </a:p>
        </p:txBody>
      </p:sp>
      <p:sp>
        <p:nvSpPr>
          <p:cNvPr id="62" name="Rectangle 61"/>
          <p:cNvSpPr>
            <a:spLocks/>
          </p:cNvSpPr>
          <p:nvPr/>
        </p:nvSpPr>
        <p:spPr>
          <a:xfrm>
            <a:off x="3420488" y="1494577"/>
            <a:ext cx="4800600" cy="32004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44" name="Rectangle 44"/>
          <p:cNvSpPr>
            <a:spLocks noChangeArrowheads="1"/>
          </p:cNvSpPr>
          <p:nvPr/>
        </p:nvSpPr>
        <p:spPr bwMode="auto">
          <a:xfrm>
            <a:off x="8136436" y="55531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5" name="Rectangle 44"/>
          <p:cNvSpPr>
            <a:spLocks noChangeArrowheads="1"/>
          </p:cNvSpPr>
          <p:nvPr/>
        </p:nvSpPr>
        <p:spPr bwMode="auto">
          <a:xfrm>
            <a:off x="7183057"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6" name="Rectangle 44"/>
          <p:cNvSpPr>
            <a:spLocks noChangeArrowheads="1"/>
          </p:cNvSpPr>
          <p:nvPr/>
        </p:nvSpPr>
        <p:spPr bwMode="auto">
          <a:xfrm>
            <a:off x="6707141" y="55550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7" name="Rectangle 44"/>
          <p:cNvSpPr>
            <a:spLocks noChangeArrowheads="1"/>
          </p:cNvSpPr>
          <p:nvPr/>
        </p:nvSpPr>
        <p:spPr bwMode="auto">
          <a:xfrm>
            <a:off x="7660911" y="555446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8" name="Rectangle 44"/>
          <p:cNvSpPr>
            <a:spLocks noChangeArrowheads="1"/>
          </p:cNvSpPr>
          <p:nvPr/>
        </p:nvSpPr>
        <p:spPr bwMode="auto">
          <a:xfrm>
            <a:off x="6231436"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1" name="Rectangle 44"/>
          <p:cNvSpPr>
            <a:spLocks noChangeArrowheads="1"/>
          </p:cNvSpPr>
          <p:nvPr/>
        </p:nvSpPr>
        <p:spPr bwMode="auto">
          <a:xfrm>
            <a:off x="3372225" y="55537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2" name="Rectangle 51"/>
          <p:cNvSpPr>
            <a:spLocks noChangeArrowheads="1"/>
          </p:cNvSpPr>
          <p:nvPr/>
        </p:nvSpPr>
        <p:spPr bwMode="auto">
          <a:xfrm>
            <a:off x="2418846" y="555516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3" name="Rectangle 44"/>
          <p:cNvSpPr>
            <a:spLocks noChangeArrowheads="1"/>
          </p:cNvSpPr>
          <p:nvPr/>
        </p:nvSpPr>
        <p:spPr bwMode="auto">
          <a:xfrm>
            <a:off x="1942930" y="55556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4" name="Rectangle 44"/>
          <p:cNvSpPr>
            <a:spLocks noChangeArrowheads="1"/>
          </p:cNvSpPr>
          <p:nvPr/>
        </p:nvSpPr>
        <p:spPr bwMode="auto">
          <a:xfrm>
            <a:off x="2896700" y="5555095"/>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6" name="Rectangle 44"/>
          <p:cNvSpPr>
            <a:spLocks noChangeArrowheads="1"/>
          </p:cNvSpPr>
          <p:nvPr/>
        </p:nvSpPr>
        <p:spPr bwMode="auto">
          <a:xfrm>
            <a:off x="5753465" y="555407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7" name="Rectangle 56"/>
          <p:cNvSpPr>
            <a:spLocks noChangeArrowheads="1"/>
          </p:cNvSpPr>
          <p:nvPr/>
        </p:nvSpPr>
        <p:spPr bwMode="auto">
          <a:xfrm>
            <a:off x="4800086"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8" name="Rectangle 44"/>
          <p:cNvSpPr>
            <a:spLocks noChangeArrowheads="1"/>
          </p:cNvSpPr>
          <p:nvPr/>
        </p:nvSpPr>
        <p:spPr bwMode="auto">
          <a:xfrm>
            <a:off x="4324170" y="555597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9" name="Rectangle 44"/>
          <p:cNvSpPr>
            <a:spLocks noChangeArrowheads="1"/>
          </p:cNvSpPr>
          <p:nvPr/>
        </p:nvSpPr>
        <p:spPr bwMode="auto">
          <a:xfrm>
            <a:off x="5277940" y="555539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60" name="Rectangle 44"/>
          <p:cNvSpPr>
            <a:spLocks noChangeArrowheads="1"/>
          </p:cNvSpPr>
          <p:nvPr/>
        </p:nvSpPr>
        <p:spPr bwMode="auto">
          <a:xfrm>
            <a:off x="3848465"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63" name="Rectangle 44"/>
          <p:cNvSpPr>
            <a:spLocks noChangeArrowheads="1"/>
          </p:cNvSpPr>
          <p:nvPr/>
        </p:nvSpPr>
        <p:spPr bwMode="auto">
          <a:xfrm>
            <a:off x="1466275" y="5556310"/>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27" name="Straight Connector 26"/>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28"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Isosceles Triangle 28"/>
          <p:cNvSpPr/>
          <p:nvPr/>
        </p:nvSpPr>
        <p:spPr>
          <a:xfrm rot="16200000">
            <a:off x="1259682" y="565904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Isosceles Triangle 29"/>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err="1">
                <a:solidFill>
                  <a:srgbClr val="4D4D4D"/>
                </a:solidFill>
              </a:rPr>
              <a:t>Veneziana</a:t>
            </a:r>
            <a:endParaRPr lang="en-US" altLang="en-US" sz="900" b="1" i="1" dirty="0">
              <a:solidFill>
                <a:srgbClr val="4D4D4D"/>
              </a:solidFill>
            </a:endParaRPr>
          </a:p>
          <a:p>
            <a:pPr eaLnBrk="1" hangingPunct="1">
              <a:lnSpc>
                <a:spcPct val="150000"/>
              </a:lnSpc>
            </a:pPr>
            <a:r>
              <a:rPr lang="en-US" altLang="en-US" sz="900" b="1" i="1" dirty="0">
                <a:solidFill>
                  <a:srgbClr val="FFFFFF"/>
                </a:solidFill>
              </a:rPr>
              <a:t>Rectangular Rhapsody</a:t>
            </a:r>
          </a:p>
          <a:p>
            <a:pPr eaLnBrk="1" hangingPunct="1"/>
            <a:r>
              <a:rPr lang="en-US" altLang="en-US" sz="900" b="1" i="1" dirty="0">
                <a:solidFill>
                  <a:srgbClr val="4D4D4D"/>
                </a:solidFill>
                <a:latin typeface="Arial" panose="020B0604020202020204" pitchFamily="34" charset="0"/>
                <a:cs typeface="Arial" panose="020B0604020202020204" pitchFamily="34" charset="0"/>
              </a:rPr>
              <a:t>I Persist …</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666867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t>
            </a:r>
            <a:r>
              <a:rPr lang="en-US" altLang="en-US" sz="1000" b="1" dirty="0" smtClean="0">
                <a:solidFill>
                  <a:srgbClr val="F8F8F8"/>
                </a:solidFill>
                <a:latin typeface="Arial Black" pitchFamily="34" charset="0"/>
              </a:rPr>
              <a:t>abstract</a:t>
            </a:r>
            <a:r>
              <a:rPr lang="en-US" altLang="en-US" sz="1000" b="1" dirty="0" smtClean="0">
                <a:solidFill>
                  <a:srgbClr val="4D4D4D"/>
                </a:solidFill>
                <a:latin typeface="Arial Black" pitchFamily="34" charset="0"/>
              </a:rPr>
              <a:t>   upcoming   author   contact   home</a:t>
            </a:r>
            <a:endParaRPr lang="en-US" altLang="en-US" sz="1000" b="1" dirty="0">
              <a:solidFill>
                <a:srgbClr val="4D4D4D"/>
              </a:solidFill>
              <a:latin typeface="Arial Black" pitchFamily="34" charset="0"/>
            </a:endParaRPr>
          </a:p>
        </p:txBody>
      </p:sp>
      <p:sp>
        <p:nvSpPr>
          <p:cNvPr id="62" name="Rectangle 61"/>
          <p:cNvSpPr>
            <a:spLocks/>
          </p:cNvSpPr>
          <p:nvPr/>
        </p:nvSpPr>
        <p:spPr>
          <a:xfrm>
            <a:off x="3420488" y="1494577"/>
            <a:ext cx="4800600" cy="32004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44" name="Rectangle 44"/>
          <p:cNvSpPr>
            <a:spLocks noChangeArrowheads="1"/>
          </p:cNvSpPr>
          <p:nvPr/>
        </p:nvSpPr>
        <p:spPr bwMode="auto">
          <a:xfrm>
            <a:off x="8136436" y="55531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5" name="Rectangle 44"/>
          <p:cNvSpPr>
            <a:spLocks noChangeArrowheads="1"/>
          </p:cNvSpPr>
          <p:nvPr/>
        </p:nvSpPr>
        <p:spPr bwMode="auto">
          <a:xfrm>
            <a:off x="7183057"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6" name="Rectangle 44"/>
          <p:cNvSpPr>
            <a:spLocks noChangeArrowheads="1"/>
          </p:cNvSpPr>
          <p:nvPr/>
        </p:nvSpPr>
        <p:spPr bwMode="auto">
          <a:xfrm>
            <a:off x="6707141" y="55550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7" name="Rectangle 44"/>
          <p:cNvSpPr>
            <a:spLocks noChangeArrowheads="1"/>
          </p:cNvSpPr>
          <p:nvPr/>
        </p:nvSpPr>
        <p:spPr bwMode="auto">
          <a:xfrm>
            <a:off x="7660911" y="555446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8" name="Rectangle 44"/>
          <p:cNvSpPr>
            <a:spLocks noChangeArrowheads="1"/>
          </p:cNvSpPr>
          <p:nvPr/>
        </p:nvSpPr>
        <p:spPr bwMode="auto">
          <a:xfrm>
            <a:off x="6231436"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1" name="Rectangle 44"/>
          <p:cNvSpPr>
            <a:spLocks noChangeArrowheads="1"/>
          </p:cNvSpPr>
          <p:nvPr/>
        </p:nvSpPr>
        <p:spPr bwMode="auto">
          <a:xfrm>
            <a:off x="3372225" y="55537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2" name="Rectangle 51"/>
          <p:cNvSpPr>
            <a:spLocks noChangeArrowheads="1"/>
          </p:cNvSpPr>
          <p:nvPr/>
        </p:nvSpPr>
        <p:spPr bwMode="auto">
          <a:xfrm>
            <a:off x="2418846" y="555516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3" name="Rectangle 44"/>
          <p:cNvSpPr>
            <a:spLocks noChangeArrowheads="1"/>
          </p:cNvSpPr>
          <p:nvPr/>
        </p:nvSpPr>
        <p:spPr bwMode="auto">
          <a:xfrm>
            <a:off x="1942930" y="55556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4" name="Rectangle 44"/>
          <p:cNvSpPr>
            <a:spLocks noChangeArrowheads="1"/>
          </p:cNvSpPr>
          <p:nvPr/>
        </p:nvSpPr>
        <p:spPr bwMode="auto">
          <a:xfrm>
            <a:off x="2896700" y="5555095"/>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6" name="Rectangle 44"/>
          <p:cNvSpPr>
            <a:spLocks noChangeArrowheads="1"/>
          </p:cNvSpPr>
          <p:nvPr/>
        </p:nvSpPr>
        <p:spPr bwMode="auto">
          <a:xfrm>
            <a:off x="5753465" y="555407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7" name="Rectangle 56"/>
          <p:cNvSpPr>
            <a:spLocks noChangeArrowheads="1"/>
          </p:cNvSpPr>
          <p:nvPr/>
        </p:nvSpPr>
        <p:spPr bwMode="auto">
          <a:xfrm>
            <a:off x="4800086"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8" name="Rectangle 44"/>
          <p:cNvSpPr>
            <a:spLocks noChangeArrowheads="1"/>
          </p:cNvSpPr>
          <p:nvPr/>
        </p:nvSpPr>
        <p:spPr bwMode="auto">
          <a:xfrm>
            <a:off x="4324170" y="555597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9" name="Rectangle 44"/>
          <p:cNvSpPr>
            <a:spLocks noChangeArrowheads="1"/>
          </p:cNvSpPr>
          <p:nvPr/>
        </p:nvSpPr>
        <p:spPr bwMode="auto">
          <a:xfrm>
            <a:off x="5277940" y="555539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60" name="Rectangle 44"/>
          <p:cNvSpPr>
            <a:spLocks noChangeArrowheads="1"/>
          </p:cNvSpPr>
          <p:nvPr/>
        </p:nvSpPr>
        <p:spPr bwMode="auto">
          <a:xfrm>
            <a:off x="3848465"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63" name="Rectangle 44"/>
          <p:cNvSpPr>
            <a:spLocks noChangeArrowheads="1"/>
          </p:cNvSpPr>
          <p:nvPr/>
        </p:nvSpPr>
        <p:spPr bwMode="auto">
          <a:xfrm>
            <a:off x="1466275" y="5556310"/>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27" name="Straight Connector 26"/>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28"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Isosceles Triangle 28"/>
          <p:cNvSpPr/>
          <p:nvPr/>
        </p:nvSpPr>
        <p:spPr>
          <a:xfrm rot="16200000">
            <a:off x="1259682" y="565904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Isosceles Triangle 29"/>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err="1">
                <a:solidFill>
                  <a:srgbClr val="4D4D4D"/>
                </a:solidFill>
              </a:rPr>
              <a:t>Veneziana</a:t>
            </a:r>
            <a:endParaRPr lang="en-US" altLang="en-US" sz="900" b="1" i="1" dirty="0">
              <a:solidFill>
                <a:srgbClr val="4D4D4D"/>
              </a:solidFill>
            </a:endParaRPr>
          </a:p>
          <a:p>
            <a:pPr eaLnBrk="1" hangingPunct="1">
              <a:lnSpc>
                <a:spcPct val="150000"/>
              </a:lnSpc>
            </a:pPr>
            <a:r>
              <a:rPr lang="en-US" altLang="en-US" sz="900" b="1" i="1" dirty="0">
                <a:solidFill>
                  <a:srgbClr val="4D4D4D"/>
                </a:solidFill>
              </a:rPr>
              <a:t>Rectangular Rhapsody</a:t>
            </a:r>
          </a:p>
          <a:p>
            <a:pPr eaLnBrk="1" hangingPunct="1"/>
            <a:r>
              <a:rPr lang="en-US" altLang="en-US" sz="900" b="1" i="1" dirty="0">
                <a:solidFill>
                  <a:srgbClr val="FFFFFF"/>
                </a:solidFill>
                <a:latin typeface="Arial" panose="020B0604020202020204" pitchFamily="34" charset="0"/>
                <a:cs typeface="Arial" panose="020B0604020202020204" pitchFamily="34" charset="0"/>
              </a:rPr>
              <a:t>I Persist …</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0089098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t>
            </a:r>
            <a:r>
              <a:rPr lang="en-US" altLang="en-US" sz="1000" b="1" dirty="0" smtClean="0">
                <a:solidFill>
                  <a:srgbClr val="F8F8F8"/>
                </a:solidFill>
                <a:latin typeface="Arial Black" pitchFamily="34" charset="0"/>
              </a:rPr>
              <a:t>abstract</a:t>
            </a:r>
            <a:r>
              <a:rPr lang="en-US" altLang="en-US" sz="1000" b="1" dirty="0" smtClean="0">
                <a:solidFill>
                  <a:srgbClr val="4D4D4D"/>
                </a:solidFill>
                <a:latin typeface="Arial Black" pitchFamily="34" charset="0"/>
              </a:rPr>
              <a:t>   upcoming   author   contact   home</a:t>
            </a:r>
            <a:endParaRPr lang="en-US" altLang="en-US" sz="1000" b="1" dirty="0">
              <a:solidFill>
                <a:srgbClr val="4D4D4D"/>
              </a:solidFill>
              <a:latin typeface="Arial Black" pitchFamily="34" charset="0"/>
            </a:endParaRPr>
          </a:p>
        </p:txBody>
      </p:sp>
      <p:sp>
        <p:nvSpPr>
          <p:cNvPr id="62" name="Rectangle 61"/>
          <p:cNvSpPr>
            <a:spLocks/>
          </p:cNvSpPr>
          <p:nvPr/>
        </p:nvSpPr>
        <p:spPr>
          <a:xfrm>
            <a:off x="3420488" y="1494577"/>
            <a:ext cx="4800600" cy="32004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44" name="Rectangle 44"/>
          <p:cNvSpPr>
            <a:spLocks noChangeArrowheads="1"/>
          </p:cNvSpPr>
          <p:nvPr/>
        </p:nvSpPr>
        <p:spPr bwMode="auto">
          <a:xfrm>
            <a:off x="8136436" y="55531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5" name="Rectangle 44"/>
          <p:cNvSpPr>
            <a:spLocks noChangeArrowheads="1"/>
          </p:cNvSpPr>
          <p:nvPr/>
        </p:nvSpPr>
        <p:spPr bwMode="auto">
          <a:xfrm>
            <a:off x="7183057"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6" name="Rectangle 44"/>
          <p:cNvSpPr>
            <a:spLocks noChangeArrowheads="1"/>
          </p:cNvSpPr>
          <p:nvPr/>
        </p:nvSpPr>
        <p:spPr bwMode="auto">
          <a:xfrm>
            <a:off x="6707141" y="55550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7" name="Rectangle 44"/>
          <p:cNvSpPr>
            <a:spLocks noChangeArrowheads="1"/>
          </p:cNvSpPr>
          <p:nvPr/>
        </p:nvSpPr>
        <p:spPr bwMode="auto">
          <a:xfrm>
            <a:off x="7660911" y="555446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8" name="Rectangle 44"/>
          <p:cNvSpPr>
            <a:spLocks noChangeArrowheads="1"/>
          </p:cNvSpPr>
          <p:nvPr/>
        </p:nvSpPr>
        <p:spPr bwMode="auto">
          <a:xfrm>
            <a:off x="6231436"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1" name="Rectangle 44"/>
          <p:cNvSpPr>
            <a:spLocks noChangeArrowheads="1"/>
          </p:cNvSpPr>
          <p:nvPr/>
        </p:nvSpPr>
        <p:spPr bwMode="auto">
          <a:xfrm>
            <a:off x="3372225" y="55537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2" name="Rectangle 51"/>
          <p:cNvSpPr>
            <a:spLocks noChangeArrowheads="1"/>
          </p:cNvSpPr>
          <p:nvPr/>
        </p:nvSpPr>
        <p:spPr bwMode="auto">
          <a:xfrm>
            <a:off x="2418846" y="555516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3" name="Rectangle 44"/>
          <p:cNvSpPr>
            <a:spLocks noChangeArrowheads="1"/>
          </p:cNvSpPr>
          <p:nvPr/>
        </p:nvSpPr>
        <p:spPr bwMode="auto">
          <a:xfrm>
            <a:off x="1942930" y="55556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4" name="Rectangle 44"/>
          <p:cNvSpPr>
            <a:spLocks noChangeArrowheads="1"/>
          </p:cNvSpPr>
          <p:nvPr/>
        </p:nvSpPr>
        <p:spPr bwMode="auto">
          <a:xfrm>
            <a:off x="2896700" y="5555095"/>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6" name="Rectangle 44"/>
          <p:cNvSpPr>
            <a:spLocks noChangeArrowheads="1"/>
          </p:cNvSpPr>
          <p:nvPr/>
        </p:nvSpPr>
        <p:spPr bwMode="auto">
          <a:xfrm>
            <a:off x="5753465" y="555407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7" name="Rectangle 56"/>
          <p:cNvSpPr>
            <a:spLocks noChangeArrowheads="1"/>
          </p:cNvSpPr>
          <p:nvPr/>
        </p:nvSpPr>
        <p:spPr bwMode="auto">
          <a:xfrm>
            <a:off x="4800086"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8" name="Rectangle 44"/>
          <p:cNvSpPr>
            <a:spLocks noChangeArrowheads="1"/>
          </p:cNvSpPr>
          <p:nvPr/>
        </p:nvSpPr>
        <p:spPr bwMode="auto">
          <a:xfrm>
            <a:off x="4324170" y="555597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9" name="Rectangle 44"/>
          <p:cNvSpPr>
            <a:spLocks noChangeArrowheads="1"/>
          </p:cNvSpPr>
          <p:nvPr/>
        </p:nvSpPr>
        <p:spPr bwMode="auto">
          <a:xfrm>
            <a:off x="5277940" y="555539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60" name="Rectangle 44"/>
          <p:cNvSpPr>
            <a:spLocks noChangeArrowheads="1"/>
          </p:cNvSpPr>
          <p:nvPr/>
        </p:nvSpPr>
        <p:spPr bwMode="auto">
          <a:xfrm>
            <a:off x="3848465"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63" name="Rectangle 44"/>
          <p:cNvSpPr>
            <a:spLocks noChangeArrowheads="1"/>
          </p:cNvSpPr>
          <p:nvPr/>
        </p:nvSpPr>
        <p:spPr bwMode="auto">
          <a:xfrm>
            <a:off x="1466275" y="5556310"/>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27" name="Straight Connector 26"/>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28"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Isosceles Triangle 28"/>
          <p:cNvSpPr/>
          <p:nvPr/>
        </p:nvSpPr>
        <p:spPr>
          <a:xfrm rot="16200000">
            <a:off x="1259682" y="565904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Isosceles Triangle 29"/>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X</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X</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666867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a:noFill/>
          <a:ln>
            <a:noFill/>
          </a:ln>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F8F8F8"/>
                </a:solidFill>
                <a:latin typeface="Arial Black" pitchFamily="34" charset="0"/>
              </a:rPr>
              <a:t>portraits   </a:t>
            </a:r>
            <a:r>
              <a:rPr lang="en-US" altLang="en-US" sz="1000" b="1" dirty="0" smtClean="0">
                <a:solidFill>
                  <a:srgbClr val="4D4D4D"/>
                </a:solidFill>
                <a:latin typeface="Arial Black" pitchFamily="34" charset="0"/>
              </a:rPr>
              <a:t>monographs   abstract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000000"/>
                </a:solidFill>
              </a:endParaRPr>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solidFill>
                  <a:srgbClr val="4D4D4D"/>
                </a:solidFill>
              </a:endParaRPr>
            </a:p>
          </p:txBody>
        </p:sp>
      </p:grpSp>
      <p:sp>
        <p:nvSpPr>
          <p:cNvPr id="32" name="Text Box 3"/>
          <p:cNvSpPr txBox="1">
            <a:spLocks noChangeArrowheads="1"/>
          </p:cNvSpPr>
          <p:nvPr/>
        </p:nvSpPr>
        <p:spPr bwMode="auto">
          <a:xfrm>
            <a:off x="3414413" y="4703210"/>
            <a:ext cx="1061509"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a:solidFill>
                  <a:srgbClr val="4D4D4D"/>
                </a:solidFill>
              </a:rPr>
              <a:t>Clown, NYC, 2006 </a:t>
            </a:r>
            <a:endParaRPr lang="en-US" altLang="en-US" sz="800" dirty="0"/>
          </a:p>
        </p:txBody>
      </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8" name="Object 37"/>
          <p:cNvGraphicFramePr>
            <a:graphicFrameLocks noChangeAspect="1"/>
          </p:cNvGraphicFramePr>
          <p:nvPr>
            <p:extLst>
              <p:ext uri="{D42A27DB-BD31-4B8C-83A1-F6EECF244321}">
                <p14:modId xmlns:p14="http://schemas.microsoft.com/office/powerpoint/2010/main" val="1111894963"/>
              </p:ext>
            </p:extLst>
          </p:nvPr>
        </p:nvGraphicFramePr>
        <p:xfrm>
          <a:off x="4492800" y="515842"/>
          <a:ext cx="3200957" cy="4800600"/>
        </p:xfrm>
        <a:graphic>
          <a:graphicData uri="http://schemas.openxmlformats.org/presentationml/2006/ole">
            <mc:AlternateContent xmlns:mc="http://schemas.openxmlformats.org/markup-compatibility/2006">
              <mc:Choice xmlns:v="urn:schemas-microsoft-com:vml" Requires="v">
                <p:oleObj spid="_x0000_s12622" name="Image" r:id="rId4" imgW="2194286" imgH="3291429" progId="Photoshop.Image.12">
                  <p:embed/>
                </p:oleObj>
              </mc:Choice>
              <mc:Fallback>
                <p:oleObj name="Image" r:id="rId4" imgW="2194286" imgH="3291429" progId="Photoshop.Image.12">
                  <p:embed/>
                  <p:pic>
                    <p:nvPicPr>
                      <p:cNvPr id="0" name="Object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92800" y="515842"/>
                        <a:ext cx="3200957"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40" name="Object 39"/>
          <p:cNvGraphicFramePr>
            <a:graphicFrameLocks noChangeAspect="1"/>
          </p:cNvGraphicFramePr>
          <p:nvPr>
            <p:extLst>
              <p:ext uri="{D42A27DB-BD31-4B8C-83A1-F6EECF244321}">
                <p14:modId xmlns:p14="http://schemas.microsoft.com/office/powerpoint/2010/main" val="2458728704"/>
              </p:ext>
            </p:extLst>
          </p:nvPr>
        </p:nvGraphicFramePr>
        <p:xfrm>
          <a:off x="2098583" y="5401255"/>
          <a:ext cx="299120" cy="450254"/>
        </p:xfrm>
        <a:graphic>
          <a:graphicData uri="http://schemas.openxmlformats.org/presentationml/2006/ole">
            <mc:AlternateContent xmlns:mc="http://schemas.openxmlformats.org/markup-compatibility/2006">
              <mc:Choice xmlns:v="urn:schemas-microsoft-com:vml" Requires="v">
                <p:oleObj spid="_x0000_s12623" name="Image" r:id="rId6" imgW="2194750" imgH="3292125" progId="Photoshop.Image.12">
                  <p:embed/>
                </p:oleObj>
              </mc:Choice>
              <mc:Fallback>
                <p:oleObj name="Image" r:id="rId6" imgW="2194750" imgH="3292125" progId="Photoshop.Image.12">
                  <p:embed/>
                  <p:pic>
                    <p:nvPicPr>
                      <p:cNvPr id="0" name="Object 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98583" y="5401255"/>
                        <a:ext cx="299120" cy="450254"/>
                      </a:xfrm>
                      <a:prstGeom prst="rect">
                        <a:avLst/>
                      </a:prstGeom>
                      <a:noFill/>
                      <a:ln>
                        <a:noFill/>
                      </a:ln>
                      <a:effectLst/>
                      <a:extLst/>
                    </p:spPr>
                  </p:pic>
                </p:oleObj>
              </mc:Fallback>
            </mc:AlternateContent>
          </a:graphicData>
        </a:graphic>
      </p:graphicFrame>
      <p:sp>
        <p:nvSpPr>
          <p:cNvPr id="52"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cxnSp>
        <p:nvCxnSpPr>
          <p:cNvPr id="34" name="Straight Connector 33"/>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7"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9" name="Isosceles Triangle 38"/>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Isosceles Triangle 40"/>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F8F8F8"/>
                </a:solidFill>
              </a:rPr>
              <a:t>Who Are You?</a:t>
            </a:r>
            <a:endParaRPr lang="en-US" altLang="en-US" sz="900" b="1" i="1" dirty="0">
              <a:solidFill>
                <a:srgbClr val="F8F8F8"/>
              </a:solidFill>
            </a:endParaRPr>
          </a:p>
          <a:p>
            <a:pPr eaLnBrk="1" hangingPunct="1">
              <a:lnSpc>
                <a:spcPct val="150000"/>
              </a:lnSpc>
            </a:pPr>
            <a:r>
              <a:rPr lang="en-US" altLang="en-US" sz="900" b="1" i="1" dirty="0" smtClean="0">
                <a:solidFill>
                  <a:srgbClr val="4D4D4D"/>
                </a:solidFill>
              </a:rPr>
              <a:t>New York’s Children</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By Marry, Be Happy</a:t>
            </a:r>
            <a:endParaRPr lang="en-US" altLang="en-US" sz="900" b="1" i="1" dirty="0">
              <a:solidFill>
                <a:srgbClr val="4D4D4D"/>
              </a:solidFill>
            </a:endParaRPr>
          </a:p>
          <a:p>
            <a:pPr eaLnBrk="1" hangingPunct="1">
              <a:lnSpc>
                <a:spcPct val="150000"/>
              </a:lnSpc>
            </a:pPr>
            <a:r>
              <a:rPr lang="en-US" altLang="en-US" sz="900" b="1" i="1" dirty="0">
                <a:solidFill>
                  <a:srgbClr val="4D4D4D"/>
                </a:solidFill>
              </a:rPr>
              <a:t>But, if you had </a:t>
            </a:r>
            <a:r>
              <a:rPr lang="en-US" altLang="en-US" sz="900" b="1" i="1" dirty="0" smtClean="0">
                <a:solidFill>
                  <a:srgbClr val="4D4D4D"/>
                </a:solidFill>
              </a:rPr>
              <a:t>it, </a:t>
            </a:r>
            <a:r>
              <a:rPr lang="en-US" altLang="en-US" sz="900" b="1" i="1" dirty="0">
                <a:solidFill>
                  <a:srgbClr val="4D4D4D"/>
                </a:solidFill>
              </a:rPr>
              <a:t>you would give it </a:t>
            </a:r>
            <a:r>
              <a:rPr lang="en-US" altLang="en-US" sz="900" b="1" i="1" dirty="0" smtClean="0">
                <a:solidFill>
                  <a:srgbClr val="4D4D4D"/>
                </a:solidFill>
              </a:rPr>
              <a:t>to me</a:t>
            </a:r>
            <a:r>
              <a:rPr lang="en-US" altLang="en-US" sz="900" b="1" i="1" dirty="0">
                <a:solidFill>
                  <a:srgbClr val="4D4D4D"/>
                </a:solidFill>
              </a:rPr>
              <a:t>?</a:t>
            </a:r>
          </a:p>
          <a:p>
            <a:pPr eaLnBrk="1" hangingPunct="1">
              <a:lnSpc>
                <a:spcPct val="150000"/>
              </a:lnSpc>
            </a:pPr>
            <a:r>
              <a:rPr lang="en-US" altLang="en-US" sz="900" b="1" i="1" dirty="0" smtClean="0">
                <a:solidFill>
                  <a:srgbClr val="4D4D4D"/>
                </a:solidFill>
              </a:rPr>
              <a:t>Diverse</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88871479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t>
            </a:r>
            <a:r>
              <a:rPr lang="en-US" altLang="en-US" sz="1000" b="1" dirty="0" smtClean="0">
                <a:solidFill>
                  <a:srgbClr val="F8F8F8"/>
                </a:solidFill>
                <a:latin typeface="Arial Black" pitchFamily="34" charset="0"/>
              </a:rPr>
              <a:t>abstract</a:t>
            </a:r>
            <a:r>
              <a:rPr lang="en-US" altLang="en-US" sz="1000" b="1" dirty="0" smtClean="0">
                <a:solidFill>
                  <a:srgbClr val="4D4D4D"/>
                </a:solidFill>
                <a:latin typeface="Arial Black" pitchFamily="34" charset="0"/>
              </a:rPr>
              <a:t>   upcoming   author   contact   home</a:t>
            </a:r>
            <a:endParaRPr lang="en-US" altLang="en-US" sz="1000" b="1" dirty="0">
              <a:solidFill>
                <a:srgbClr val="4D4D4D"/>
              </a:solidFill>
              <a:latin typeface="Arial Black" pitchFamily="34" charset="0"/>
            </a:endParaRPr>
          </a:p>
        </p:txBody>
      </p:sp>
      <p:sp>
        <p:nvSpPr>
          <p:cNvPr id="62" name="Rectangle 61"/>
          <p:cNvSpPr>
            <a:spLocks/>
          </p:cNvSpPr>
          <p:nvPr/>
        </p:nvSpPr>
        <p:spPr>
          <a:xfrm>
            <a:off x="3420488" y="1494577"/>
            <a:ext cx="4800600" cy="32004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44" name="Rectangle 44"/>
          <p:cNvSpPr>
            <a:spLocks noChangeArrowheads="1"/>
          </p:cNvSpPr>
          <p:nvPr/>
        </p:nvSpPr>
        <p:spPr bwMode="auto">
          <a:xfrm>
            <a:off x="8136436" y="55531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5" name="Rectangle 44"/>
          <p:cNvSpPr>
            <a:spLocks noChangeArrowheads="1"/>
          </p:cNvSpPr>
          <p:nvPr/>
        </p:nvSpPr>
        <p:spPr bwMode="auto">
          <a:xfrm>
            <a:off x="7183057"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6" name="Rectangle 44"/>
          <p:cNvSpPr>
            <a:spLocks noChangeArrowheads="1"/>
          </p:cNvSpPr>
          <p:nvPr/>
        </p:nvSpPr>
        <p:spPr bwMode="auto">
          <a:xfrm>
            <a:off x="6707141" y="55550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7" name="Rectangle 44"/>
          <p:cNvSpPr>
            <a:spLocks noChangeArrowheads="1"/>
          </p:cNvSpPr>
          <p:nvPr/>
        </p:nvSpPr>
        <p:spPr bwMode="auto">
          <a:xfrm>
            <a:off x="7660911" y="555446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8" name="Rectangle 44"/>
          <p:cNvSpPr>
            <a:spLocks noChangeArrowheads="1"/>
          </p:cNvSpPr>
          <p:nvPr/>
        </p:nvSpPr>
        <p:spPr bwMode="auto">
          <a:xfrm>
            <a:off x="6231436"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1" name="Rectangle 44"/>
          <p:cNvSpPr>
            <a:spLocks noChangeArrowheads="1"/>
          </p:cNvSpPr>
          <p:nvPr/>
        </p:nvSpPr>
        <p:spPr bwMode="auto">
          <a:xfrm>
            <a:off x="3372225" y="55537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2" name="Rectangle 51"/>
          <p:cNvSpPr>
            <a:spLocks noChangeArrowheads="1"/>
          </p:cNvSpPr>
          <p:nvPr/>
        </p:nvSpPr>
        <p:spPr bwMode="auto">
          <a:xfrm>
            <a:off x="2418846" y="555516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3" name="Rectangle 44"/>
          <p:cNvSpPr>
            <a:spLocks noChangeArrowheads="1"/>
          </p:cNvSpPr>
          <p:nvPr/>
        </p:nvSpPr>
        <p:spPr bwMode="auto">
          <a:xfrm>
            <a:off x="1942930" y="555568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4" name="Rectangle 44"/>
          <p:cNvSpPr>
            <a:spLocks noChangeArrowheads="1"/>
          </p:cNvSpPr>
          <p:nvPr/>
        </p:nvSpPr>
        <p:spPr bwMode="auto">
          <a:xfrm>
            <a:off x="2896700" y="5555095"/>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6" name="Rectangle 44"/>
          <p:cNvSpPr>
            <a:spLocks noChangeArrowheads="1"/>
          </p:cNvSpPr>
          <p:nvPr/>
        </p:nvSpPr>
        <p:spPr bwMode="auto">
          <a:xfrm>
            <a:off x="5753465" y="555407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7" name="Rectangle 56"/>
          <p:cNvSpPr>
            <a:spLocks noChangeArrowheads="1"/>
          </p:cNvSpPr>
          <p:nvPr/>
        </p:nvSpPr>
        <p:spPr bwMode="auto">
          <a:xfrm>
            <a:off x="4800086"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8" name="Rectangle 44"/>
          <p:cNvSpPr>
            <a:spLocks noChangeArrowheads="1"/>
          </p:cNvSpPr>
          <p:nvPr/>
        </p:nvSpPr>
        <p:spPr bwMode="auto">
          <a:xfrm>
            <a:off x="4324170" y="555597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59" name="Rectangle 44"/>
          <p:cNvSpPr>
            <a:spLocks noChangeArrowheads="1"/>
          </p:cNvSpPr>
          <p:nvPr/>
        </p:nvSpPr>
        <p:spPr bwMode="auto">
          <a:xfrm>
            <a:off x="5277940" y="555539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60" name="Rectangle 44"/>
          <p:cNvSpPr>
            <a:spLocks noChangeArrowheads="1"/>
          </p:cNvSpPr>
          <p:nvPr/>
        </p:nvSpPr>
        <p:spPr bwMode="auto">
          <a:xfrm>
            <a:off x="3848465" y="555546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63" name="Rectangle 44"/>
          <p:cNvSpPr>
            <a:spLocks noChangeArrowheads="1"/>
          </p:cNvSpPr>
          <p:nvPr/>
        </p:nvSpPr>
        <p:spPr bwMode="auto">
          <a:xfrm>
            <a:off x="1466275" y="5556310"/>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27" name="Straight Connector 26"/>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28"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Isosceles Triangle 28"/>
          <p:cNvSpPr/>
          <p:nvPr/>
        </p:nvSpPr>
        <p:spPr>
          <a:xfrm rot="16200000">
            <a:off x="1259682" y="565904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Isosceles Triangle 29"/>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X</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X</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6668677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t>
            </a:r>
            <a:r>
              <a:rPr lang="en-US" altLang="en-US" sz="1000" b="1" dirty="0" smtClean="0">
                <a:solidFill>
                  <a:srgbClr val="F8F8F8"/>
                </a:solidFill>
                <a:latin typeface="Arial Black" pitchFamily="34" charset="0"/>
              </a:rPr>
              <a:t>abstract</a:t>
            </a:r>
            <a:r>
              <a:rPr lang="en-US" altLang="en-US" sz="1000" b="1" dirty="0" smtClean="0">
                <a:solidFill>
                  <a:srgbClr val="4D4D4D"/>
                </a:solidFill>
                <a:latin typeface="Arial Black" pitchFamily="34" charset="0"/>
              </a:rPr>
              <a: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33"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32" name="Straight Connector 31"/>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4"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8" name="Isosceles Triangle 37"/>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X</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X</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39912968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abstract   </a:t>
            </a:r>
            <a:r>
              <a:rPr lang="en-US" altLang="en-US" sz="1000" b="1" dirty="0" smtClean="0">
                <a:solidFill>
                  <a:srgbClr val="FFFFFF"/>
                </a:solidFill>
                <a:latin typeface="Arial Black" pitchFamily="34" charset="0"/>
              </a:rPr>
              <a:t>upcoming</a:t>
            </a:r>
            <a:r>
              <a:rPr lang="en-US" altLang="en-US" sz="1000" b="1" dirty="0" smtClean="0">
                <a:solidFill>
                  <a:srgbClr val="4D4D4D"/>
                </a:solidFill>
                <a:latin typeface="Arial Black" pitchFamily="34" charset="0"/>
              </a:rPr>
              <a:t>   author   contact   home</a:t>
            </a:r>
            <a:endParaRPr lang="en-US" altLang="en-US" sz="1000" b="1" dirty="0">
              <a:solidFill>
                <a:srgbClr val="4D4D4D"/>
              </a:solidFill>
              <a:latin typeface="Arial Black" pitchFamily="34" charset="0"/>
            </a:endParaRPr>
          </a:p>
        </p:txBody>
      </p:sp>
      <p:sp>
        <p:nvSpPr>
          <p:cNvPr id="62" name="Rectangle 61"/>
          <p:cNvSpPr>
            <a:spLocks/>
          </p:cNvSpPr>
          <p:nvPr/>
        </p:nvSpPr>
        <p:spPr>
          <a:xfrm>
            <a:off x="3420488" y="1494577"/>
            <a:ext cx="4800600" cy="32004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44" name="Rectangle 44"/>
          <p:cNvSpPr>
            <a:spLocks noChangeArrowheads="1"/>
          </p:cNvSpPr>
          <p:nvPr/>
        </p:nvSpPr>
        <p:spPr bwMode="auto">
          <a:xfrm>
            <a:off x="8136436" y="55531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5" name="Rectangle 44"/>
          <p:cNvSpPr>
            <a:spLocks noChangeArrowheads="1"/>
          </p:cNvSpPr>
          <p:nvPr/>
        </p:nvSpPr>
        <p:spPr bwMode="auto">
          <a:xfrm>
            <a:off x="7183057"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6" name="Rectangle 44"/>
          <p:cNvSpPr>
            <a:spLocks noChangeArrowheads="1"/>
          </p:cNvSpPr>
          <p:nvPr/>
        </p:nvSpPr>
        <p:spPr bwMode="auto">
          <a:xfrm>
            <a:off x="6707141" y="55550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7" name="Rectangle 44"/>
          <p:cNvSpPr>
            <a:spLocks noChangeArrowheads="1"/>
          </p:cNvSpPr>
          <p:nvPr/>
        </p:nvSpPr>
        <p:spPr bwMode="auto">
          <a:xfrm>
            <a:off x="7660911" y="555446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8" name="Rectangle 44"/>
          <p:cNvSpPr>
            <a:spLocks noChangeArrowheads="1"/>
          </p:cNvSpPr>
          <p:nvPr/>
        </p:nvSpPr>
        <p:spPr bwMode="auto">
          <a:xfrm>
            <a:off x="6231436"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27" name="Straight Connector 26"/>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28"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Isosceles Triangle 28"/>
          <p:cNvSpPr/>
          <p:nvPr/>
        </p:nvSpPr>
        <p:spPr>
          <a:xfrm rot="16200000">
            <a:off x="6006939" y="565523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Isosceles Triangle 29"/>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a:solidFill>
                  <a:srgbClr val="4D4D4D"/>
                </a:solidFill>
              </a:rPr>
              <a:t>X</a:t>
            </a:r>
            <a:endParaRPr lang="en-US" altLang="en-US" sz="900" b="1" i="1" dirty="0" smtClean="0">
              <a:solidFill>
                <a:srgbClr val="4D4D4D"/>
              </a:solidFill>
            </a:endParaRP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FFFFFF"/>
                </a:solidFill>
              </a:rPr>
              <a:t>New Yorkers</a:t>
            </a:r>
            <a:endParaRPr lang="en-US" altLang="en-US" sz="900" b="1" i="1" dirty="0">
              <a:solidFill>
                <a:srgbClr val="FFFFFF"/>
              </a:solidFill>
            </a:endParaRPr>
          </a:p>
          <a:p>
            <a:pPr eaLnBrk="1" hangingPunct="1">
              <a:lnSpc>
                <a:spcPct val="150000"/>
              </a:lnSpc>
            </a:pPr>
            <a:r>
              <a:rPr lang="en-US" altLang="en-US" sz="900" b="1" i="1" dirty="0" smtClean="0">
                <a:solidFill>
                  <a:srgbClr val="4D4D4D"/>
                </a:solidFill>
              </a:rPr>
              <a:t>New York’s Artists</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Dei </a:t>
            </a:r>
            <a:r>
              <a:rPr lang="en-US" altLang="en-US" sz="900" b="1" i="1" dirty="0" err="1" smtClean="0">
                <a:solidFill>
                  <a:srgbClr val="4D4D4D"/>
                </a:solidFill>
                <a:latin typeface="Arial" panose="020B0604020202020204" pitchFamily="34" charset="0"/>
                <a:cs typeface="Arial" panose="020B0604020202020204" pitchFamily="34" charset="0"/>
              </a:rPr>
              <a:t>ricordi</a:t>
            </a:r>
            <a:r>
              <a:rPr lang="en-US" altLang="en-US" sz="900" b="1" i="1" dirty="0" smtClean="0">
                <a:solidFill>
                  <a:srgbClr val="4D4D4D"/>
                </a:solidFill>
                <a:latin typeface="Arial" panose="020B0604020202020204" pitchFamily="34" charset="0"/>
                <a:cs typeface="Arial" panose="020B0604020202020204" pitchFamily="34" charset="0"/>
              </a:rPr>
              <a:t> </a:t>
            </a:r>
            <a:r>
              <a:rPr lang="en-US" altLang="en-US" sz="900" b="1" i="1" dirty="0" err="1" smtClean="0">
                <a:solidFill>
                  <a:srgbClr val="4D4D4D"/>
                </a:solidFill>
                <a:latin typeface="Arial" panose="020B0604020202020204" pitchFamily="34" charset="0"/>
                <a:cs typeface="Arial" panose="020B0604020202020204" pitchFamily="34" charset="0"/>
              </a:rPr>
              <a:t>italiani</a:t>
            </a:r>
            <a:endParaRPr lang="en-US" altLang="en-US" sz="900" b="1" i="1" dirty="0" smtClean="0">
              <a:solidFill>
                <a:srgbClr val="4D4D4D"/>
              </a:solidFill>
              <a:latin typeface="Arial" panose="020B0604020202020204" pitchFamily="34" charset="0"/>
              <a:cs typeface="Arial" panose="020B0604020202020204" pitchFamily="34" charset="0"/>
            </a:endParaRP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34220462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abstract   </a:t>
            </a:r>
            <a:r>
              <a:rPr lang="en-US" altLang="en-US" sz="1000" b="1" dirty="0" smtClean="0">
                <a:solidFill>
                  <a:srgbClr val="F8F8F8"/>
                </a:solidFill>
                <a:latin typeface="Arial Black" pitchFamily="34" charset="0"/>
              </a:rPr>
              <a:t>upcoming</a:t>
            </a:r>
            <a:r>
              <a:rPr lang="en-US" altLang="en-US" sz="1000" b="1" dirty="0" smtClean="0">
                <a:solidFill>
                  <a:srgbClr val="4D4D4D"/>
                </a:solidFill>
                <a:latin typeface="Arial Black" pitchFamily="34" charset="0"/>
              </a:rPr>
              <a:t>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6994482" y="5398404"/>
            <a:ext cx="1598613" cy="457200"/>
            <a:chOff x="4351" y="3312"/>
            <a:chExt cx="1007" cy="288"/>
          </a:xfrm>
        </p:grpSpPr>
        <p:sp>
          <p:nvSpPr>
            <p:cNvPr id="18" name="Rectangle 37"/>
            <p:cNvSpPr>
              <a:spLocks noChangeAspect="1" noChangeArrowheads="1"/>
            </p:cNvSpPr>
            <p:nvPr/>
          </p:nvSpPr>
          <p:spPr bwMode="auto">
            <a:xfrm>
              <a:off x="4351"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34"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37" name="Straight Connector 36"/>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8"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9" name="Isosceles Triangle 38"/>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Isosceles Triangle 39"/>
          <p:cNvSpPr/>
          <p:nvPr/>
        </p:nvSpPr>
        <p:spPr>
          <a:xfrm rot="16200000">
            <a:off x="6768942" y="567047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1" name="Straight Connector 40"/>
          <p:cNvCxnSpPr/>
          <p:nvPr/>
        </p:nvCxnSpPr>
        <p:spPr>
          <a:xfrm flipV="1">
            <a:off x="6860086" y="5715000"/>
            <a:ext cx="123416" cy="1905"/>
          </a:xfrm>
          <a:prstGeom prst="line">
            <a:avLst/>
          </a:prstGeom>
        </p:spPr>
        <p:style>
          <a:lnRef idx="1">
            <a:schemeClr val="accent1"/>
          </a:lnRef>
          <a:fillRef idx="0">
            <a:schemeClr val="accent1"/>
          </a:fillRef>
          <a:effectRef idx="0">
            <a:schemeClr val="accent1"/>
          </a:effectRef>
          <a:fontRef idx="minor">
            <a:schemeClr val="tx1"/>
          </a:fontRef>
        </p:style>
      </p:cxnSp>
      <p:sp>
        <p:nvSpPr>
          <p:cNvPr id="20"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a:solidFill>
                  <a:srgbClr val="4D4D4D"/>
                </a:solidFill>
              </a:rPr>
              <a:t>New Yorkers</a:t>
            </a:r>
          </a:p>
          <a:p>
            <a:pPr eaLnBrk="1" hangingPunct="1">
              <a:lnSpc>
                <a:spcPct val="150000"/>
              </a:lnSpc>
            </a:pPr>
            <a:r>
              <a:rPr lang="en-US" altLang="en-US" sz="900" b="1" i="1" dirty="0">
                <a:solidFill>
                  <a:srgbClr val="FFFFFF"/>
                </a:solidFill>
              </a:rPr>
              <a:t>New York’s Artists</a:t>
            </a:r>
          </a:p>
          <a:p>
            <a:pPr eaLnBrk="1" hangingPunct="1"/>
            <a:r>
              <a:rPr lang="en-US" altLang="en-US" sz="900" b="1" i="1" dirty="0">
                <a:solidFill>
                  <a:srgbClr val="4D4D4D"/>
                </a:solidFill>
                <a:latin typeface="Arial" panose="020B0604020202020204" pitchFamily="34" charset="0"/>
                <a:cs typeface="Arial" panose="020B0604020202020204" pitchFamily="34" charset="0"/>
              </a:rPr>
              <a:t>Dei </a:t>
            </a:r>
            <a:r>
              <a:rPr lang="en-US" altLang="en-US" sz="900" b="1" i="1" dirty="0" err="1">
                <a:solidFill>
                  <a:srgbClr val="4D4D4D"/>
                </a:solidFill>
                <a:latin typeface="Arial" panose="020B0604020202020204" pitchFamily="34" charset="0"/>
                <a:cs typeface="Arial" panose="020B0604020202020204" pitchFamily="34" charset="0"/>
              </a:rPr>
              <a:t>ricordi</a:t>
            </a:r>
            <a:r>
              <a:rPr lang="en-US" altLang="en-US" sz="900" b="1" i="1" dirty="0">
                <a:solidFill>
                  <a:srgbClr val="4D4D4D"/>
                </a:solidFill>
                <a:latin typeface="Arial" panose="020B0604020202020204" pitchFamily="34" charset="0"/>
                <a:cs typeface="Arial" panose="020B0604020202020204" pitchFamily="34" charset="0"/>
              </a:rPr>
              <a:t> </a:t>
            </a:r>
            <a:r>
              <a:rPr lang="en-US" altLang="en-US" sz="900" b="1" i="1" dirty="0" err="1">
                <a:solidFill>
                  <a:srgbClr val="4D4D4D"/>
                </a:solidFill>
                <a:latin typeface="Arial" panose="020B0604020202020204" pitchFamily="34" charset="0"/>
                <a:cs typeface="Arial" panose="020B0604020202020204" pitchFamily="34" charset="0"/>
              </a:rPr>
              <a:t>italiani</a:t>
            </a:r>
            <a:endParaRPr lang="en-US" altLang="en-US" sz="900" b="1" i="1" dirty="0">
              <a:solidFill>
                <a:srgbClr val="4D4D4D"/>
              </a:solidFill>
              <a:latin typeface="Arial" panose="020B0604020202020204" pitchFamily="34" charset="0"/>
              <a:cs typeface="Arial" panose="020B0604020202020204" pitchFamily="34" charset="0"/>
            </a:endParaRP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62833639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abstract   </a:t>
            </a:r>
            <a:r>
              <a:rPr lang="en-US" altLang="en-US" sz="1000" b="1" dirty="0" smtClean="0">
                <a:solidFill>
                  <a:srgbClr val="F8F8F8"/>
                </a:solidFill>
                <a:latin typeface="Arial Black" pitchFamily="34" charset="0"/>
              </a:rPr>
              <a:t>upcoming</a:t>
            </a:r>
            <a:r>
              <a:rPr lang="en-US" altLang="en-US" sz="1000" b="1" dirty="0" smtClean="0">
                <a:solidFill>
                  <a:srgbClr val="4D4D4D"/>
                </a:solidFill>
                <a:latin typeface="Arial Black" pitchFamily="34" charset="0"/>
              </a:rPr>
              <a:t>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6996067" y="5398404"/>
            <a:ext cx="1597025" cy="457200"/>
            <a:chOff x="4352" y="3312"/>
            <a:chExt cx="1006" cy="288"/>
          </a:xfrm>
        </p:grpSpPr>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34"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37" name="Straight Connector 36"/>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8"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9" name="Isosceles Triangle 38"/>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Isosceles Triangle 39"/>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1" name="Straight Connector 40"/>
          <p:cNvCxnSpPr/>
          <p:nvPr/>
        </p:nvCxnSpPr>
        <p:spPr>
          <a:xfrm flipV="1">
            <a:off x="6860086" y="5715000"/>
            <a:ext cx="123416" cy="1905"/>
          </a:xfrm>
          <a:prstGeom prst="line">
            <a:avLst/>
          </a:prstGeom>
        </p:spPr>
        <p:style>
          <a:lnRef idx="1">
            <a:schemeClr val="accent1"/>
          </a:lnRef>
          <a:fillRef idx="0">
            <a:schemeClr val="accent1"/>
          </a:fillRef>
          <a:effectRef idx="0">
            <a:schemeClr val="accent1"/>
          </a:effectRef>
          <a:fontRef idx="minor">
            <a:schemeClr val="tx1"/>
          </a:fontRef>
        </p:style>
      </p:cxnSp>
      <p:sp>
        <p:nvSpPr>
          <p:cNvPr id="42" name="Isosceles Triangle 41"/>
          <p:cNvSpPr/>
          <p:nvPr/>
        </p:nvSpPr>
        <p:spPr>
          <a:xfrm rot="16200000">
            <a:off x="6768942" y="567047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a:solidFill>
                  <a:srgbClr val="4D4D4D"/>
                </a:solidFill>
              </a:rPr>
              <a:t>New Yorkers</a:t>
            </a:r>
          </a:p>
          <a:p>
            <a:pPr eaLnBrk="1" hangingPunct="1">
              <a:lnSpc>
                <a:spcPct val="150000"/>
              </a:lnSpc>
            </a:pPr>
            <a:r>
              <a:rPr lang="en-US" altLang="en-US" sz="900" b="1" i="1" dirty="0">
                <a:solidFill>
                  <a:srgbClr val="4D4D4D"/>
                </a:solidFill>
              </a:rPr>
              <a:t>New York’s Artists</a:t>
            </a:r>
          </a:p>
          <a:p>
            <a:pPr eaLnBrk="1" hangingPunct="1"/>
            <a:r>
              <a:rPr lang="en-US" altLang="en-US" sz="900" b="1" i="1" dirty="0">
                <a:solidFill>
                  <a:srgbClr val="FFFFFF"/>
                </a:solidFill>
                <a:latin typeface="Arial" panose="020B0604020202020204" pitchFamily="34" charset="0"/>
                <a:cs typeface="Arial" panose="020B0604020202020204" pitchFamily="34" charset="0"/>
              </a:rPr>
              <a:t>Dei </a:t>
            </a:r>
            <a:r>
              <a:rPr lang="en-US" altLang="en-US" sz="900" b="1" i="1" dirty="0" err="1">
                <a:solidFill>
                  <a:srgbClr val="FFFFFF"/>
                </a:solidFill>
                <a:latin typeface="Arial" panose="020B0604020202020204" pitchFamily="34" charset="0"/>
                <a:cs typeface="Arial" panose="020B0604020202020204" pitchFamily="34" charset="0"/>
              </a:rPr>
              <a:t>ricordi</a:t>
            </a:r>
            <a:r>
              <a:rPr lang="en-US" altLang="en-US" sz="900" b="1" i="1" dirty="0">
                <a:solidFill>
                  <a:srgbClr val="FFFFFF"/>
                </a:solidFill>
                <a:latin typeface="Arial" panose="020B0604020202020204" pitchFamily="34" charset="0"/>
                <a:cs typeface="Arial" panose="020B0604020202020204" pitchFamily="34" charset="0"/>
              </a:rPr>
              <a:t> </a:t>
            </a:r>
            <a:r>
              <a:rPr lang="en-US" altLang="en-US" sz="900" b="1" i="1" dirty="0" err="1">
                <a:solidFill>
                  <a:srgbClr val="FFFFFF"/>
                </a:solidFill>
                <a:latin typeface="Arial" panose="020B0604020202020204" pitchFamily="34" charset="0"/>
                <a:cs typeface="Arial" panose="020B0604020202020204" pitchFamily="34" charset="0"/>
              </a:rPr>
              <a:t>italiani</a:t>
            </a:r>
            <a:endParaRPr lang="en-US" altLang="en-US" sz="900" b="1" i="1" dirty="0">
              <a:solidFill>
                <a:srgbClr val="FFFFFF"/>
              </a:solidFill>
              <a:latin typeface="Arial" panose="020B0604020202020204" pitchFamily="34" charset="0"/>
              <a:cs typeface="Arial" panose="020B0604020202020204" pitchFamily="34" charset="0"/>
            </a:endParaRP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62833639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abstract   </a:t>
            </a:r>
            <a:r>
              <a:rPr lang="en-US" altLang="en-US" sz="1000" b="1" dirty="0" smtClean="0">
                <a:solidFill>
                  <a:srgbClr val="F8F8F8"/>
                </a:solidFill>
                <a:latin typeface="Arial Black" pitchFamily="34" charset="0"/>
              </a:rPr>
              <a:t>upcoming</a:t>
            </a:r>
            <a:r>
              <a:rPr lang="en-US" altLang="en-US" sz="1000" b="1" dirty="0" smtClean="0">
                <a:solidFill>
                  <a:srgbClr val="4D4D4D"/>
                </a:solidFill>
                <a:latin typeface="Arial Black" pitchFamily="34" charset="0"/>
              </a:rPr>
              <a:t>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6996067" y="5398404"/>
            <a:ext cx="1597025" cy="457200"/>
            <a:chOff x="4352" y="3312"/>
            <a:chExt cx="1006" cy="288"/>
          </a:xfrm>
        </p:grpSpPr>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34"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37" name="Straight Connector 36"/>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8"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9" name="Isosceles Triangle 38"/>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Isosceles Triangle 39"/>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Isosceles Triangle 40"/>
          <p:cNvSpPr/>
          <p:nvPr/>
        </p:nvSpPr>
        <p:spPr>
          <a:xfrm rot="16200000">
            <a:off x="6768942" y="567047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2" name="Straight Connector 41"/>
          <p:cNvCxnSpPr/>
          <p:nvPr/>
        </p:nvCxnSpPr>
        <p:spPr>
          <a:xfrm flipV="1">
            <a:off x="6860086" y="5715000"/>
            <a:ext cx="123416" cy="1905"/>
          </a:xfrm>
          <a:prstGeom prst="line">
            <a:avLst/>
          </a:prstGeom>
        </p:spPr>
        <p:style>
          <a:lnRef idx="1">
            <a:schemeClr val="accent1"/>
          </a:lnRef>
          <a:fillRef idx="0">
            <a:schemeClr val="accent1"/>
          </a:fillRef>
          <a:effectRef idx="0">
            <a:schemeClr val="accent1"/>
          </a:effectRef>
          <a:fontRef idx="minor">
            <a:schemeClr val="tx1"/>
          </a:fontRef>
        </p:style>
      </p:cxnSp>
      <p:sp>
        <p:nvSpPr>
          <p:cNvPr id="21"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X</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X</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97088177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abstract   </a:t>
            </a:r>
            <a:r>
              <a:rPr lang="en-US" altLang="en-US" sz="1000" b="1" dirty="0" smtClean="0">
                <a:solidFill>
                  <a:srgbClr val="F8F8F8"/>
                </a:solidFill>
                <a:latin typeface="Arial Black" pitchFamily="34" charset="0"/>
              </a:rPr>
              <a:t>upcoming</a:t>
            </a:r>
            <a:r>
              <a:rPr lang="en-US" altLang="en-US" sz="1000" b="1" dirty="0" smtClean="0">
                <a:solidFill>
                  <a:srgbClr val="4D4D4D"/>
                </a:solidFill>
                <a:latin typeface="Arial Black" pitchFamily="34" charset="0"/>
              </a:rPr>
              <a:t>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6996067" y="5398404"/>
            <a:ext cx="1597025" cy="457200"/>
            <a:chOff x="4352" y="3312"/>
            <a:chExt cx="1006" cy="288"/>
          </a:xfrm>
        </p:grpSpPr>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34"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37" name="Straight Connector 36"/>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8"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9" name="Isosceles Triangle 38"/>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Isosceles Triangle 39"/>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Isosceles Triangle 40"/>
          <p:cNvSpPr/>
          <p:nvPr/>
        </p:nvSpPr>
        <p:spPr>
          <a:xfrm rot="16200000">
            <a:off x="6768942" y="567047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2" name="Straight Connector 41"/>
          <p:cNvCxnSpPr/>
          <p:nvPr/>
        </p:nvCxnSpPr>
        <p:spPr>
          <a:xfrm flipV="1">
            <a:off x="6860086" y="5715000"/>
            <a:ext cx="123416" cy="1905"/>
          </a:xfrm>
          <a:prstGeom prst="line">
            <a:avLst/>
          </a:prstGeom>
        </p:spPr>
        <p:style>
          <a:lnRef idx="1">
            <a:schemeClr val="accent1"/>
          </a:lnRef>
          <a:fillRef idx="0">
            <a:schemeClr val="accent1"/>
          </a:fillRef>
          <a:effectRef idx="0">
            <a:schemeClr val="accent1"/>
          </a:effectRef>
          <a:fontRef idx="minor">
            <a:schemeClr val="tx1"/>
          </a:fontRef>
        </p:style>
      </p:cxnSp>
      <p:sp>
        <p:nvSpPr>
          <p:cNvPr id="21"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X</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X</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14031979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abstract   </a:t>
            </a:r>
            <a:r>
              <a:rPr lang="en-US" altLang="en-US" sz="1000" b="1" dirty="0" smtClean="0">
                <a:solidFill>
                  <a:srgbClr val="FFFFFF"/>
                </a:solidFill>
                <a:latin typeface="Arial Black" pitchFamily="34" charset="0"/>
              </a:rPr>
              <a:t>upcoming</a:t>
            </a:r>
            <a:r>
              <a:rPr lang="en-US" altLang="en-US" sz="1000" b="1" dirty="0" smtClean="0">
                <a:solidFill>
                  <a:srgbClr val="4D4D4D"/>
                </a:solidFill>
                <a:latin typeface="Arial Black" pitchFamily="34" charset="0"/>
              </a:rPr>
              <a:t>   author   contact   home</a:t>
            </a:r>
            <a:endParaRPr lang="en-US" altLang="en-US" sz="1000" b="1" dirty="0">
              <a:solidFill>
                <a:srgbClr val="4D4D4D"/>
              </a:solidFill>
              <a:latin typeface="Arial Black" pitchFamily="34" charset="0"/>
            </a:endParaRPr>
          </a:p>
        </p:txBody>
      </p:sp>
      <p:sp>
        <p:nvSpPr>
          <p:cNvPr id="62" name="Rectangle 61"/>
          <p:cNvSpPr>
            <a:spLocks/>
          </p:cNvSpPr>
          <p:nvPr/>
        </p:nvSpPr>
        <p:spPr>
          <a:xfrm>
            <a:off x="3420488" y="1494577"/>
            <a:ext cx="4800600" cy="32004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44" name="Rectangle 44"/>
          <p:cNvSpPr>
            <a:spLocks noChangeArrowheads="1"/>
          </p:cNvSpPr>
          <p:nvPr/>
        </p:nvSpPr>
        <p:spPr bwMode="auto">
          <a:xfrm>
            <a:off x="8136436" y="55531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5" name="Rectangle 44"/>
          <p:cNvSpPr>
            <a:spLocks noChangeArrowheads="1"/>
          </p:cNvSpPr>
          <p:nvPr/>
        </p:nvSpPr>
        <p:spPr bwMode="auto">
          <a:xfrm>
            <a:off x="7183057"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6" name="Rectangle 44"/>
          <p:cNvSpPr>
            <a:spLocks noChangeArrowheads="1"/>
          </p:cNvSpPr>
          <p:nvPr/>
        </p:nvSpPr>
        <p:spPr bwMode="auto">
          <a:xfrm>
            <a:off x="6707141" y="5555049"/>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7" name="Rectangle 44"/>
          <p:cNvSpPr>
            <a:spLocks noChangeArrowheads="1"/>
          </p:cNvSpPr>
          <p:nvPr/>
        </p:nvSpPr>
        <p:spPr bwMode="auto">
          <a:xfrm>
            <a:off x="7660911" y="5554462"/>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48" name="Rectangle 44"/>
          <p:cNvSpPr>
            <a:spLocks noChangeArrowheads="1"/>
          </p:cNvSpPr>
          <p:nvPr/>
        </p:nvSpPr>
        <p:spPr bwMode="auto">
          <a:xfrm>
            <a:off x="6231436" y="5554536"/>
            <a:ext cx="457200" cy="301752"/>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cxnSp>
        <p:nvCxnSpPr>
          <p:cNvPr id="27" name="Straight Connector 26"/>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28"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Isosceles Triangle 28"/>
          <p:cNvSpPr/>
          <p:nvPr/>
        </p:nvSpPr>
        <p:spPr>
          <a:xfrm rot="16200000">
            <a:off x="6006939" y="565523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Isosceles Triangle 29"/>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p>
          <a:p>
            <a:pPr eaLnBrk="1" hangingPunct="1">
              <a:lnSpc>
                <a:spcPct val="150000"/>
              </a:lnSpc>
            </a:pPr>
            <a:r>
              <a:rPr lang="en-US" altLang="en-US" sz="900" b="1" i="1" dirty="0" smtClean="0">
                <a:solidFill>
                  <a:srgbClr val="4D4D4D"/>
                </a:solidFill>
              </a:rPr>
              <a:t>X</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X</a:t>
            </a:r>
          </a:p>
          <a:p>
            <a:pPr eaLnBrk="1" hangingPunct="1"/>
            <a:r>
              <a:rPr lang="en-US" altLang="en-US" sz="900" b="1" i="1" dirty="0" smtClean="0">
                <a:solidFill>
                  <a:srgbClr val="4D4D4D"/>
                </a:solidFill>
                <a:latin typeface="Arial" panose="020B0604020202020204" pitchFamily="34" charset="0"/>
                <a:cs typeface="Arial" panose="020B0604020202020204" pitchFamily="34" charset="0"/>
              </a:rPr>
              <a:t>X</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204459358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abstract   upcoming   </a:t>
            </a:r>
            <a:r>
              <a:rPr lang="en-US" altLang="en-US" sz="1000" b="1" dirty="0" smtClean="0">
                <a:solidFill>
                  <a:srgbClr val="FFFFFF"/>
                </a:solidFill>
                <a:latin typeface="Arial Black" pitchFamily="34" charset="0"/>
              </a:rPr>
              <a:t>author</a:t>
            </a:r>
            <a:r>
              <a:rPr lang="en-US" altLang="en-US" sz="1000" b="1" dirty="0" smtClean="0">
                <a:solidFill>
                  <a:srgbClr val="4D4D4D"/>
                </a:solidFill>
                <a:latin typeface="Arial Black" pitchFamily="34" charset="0"/>
              </a:rPr>
              <a:t>   contact   home</a:t>
            </a:r>
            <a:endParaRPr lang="en-US" altLang="en-US" sz="1000" b="1" dirty="0">
              <a:solidFill>
                <a:srgbClr val="4D4D4D"/>
              </a:solidFill>
              <a:latin typeface="Arial Black" pitchFamily="34" charset="0"/>
            </a:endParaRPr>
          </a:p>
        </p:txBody>
      </p:sp>
      <p:sp>
        <p:nvSpPr>
          <p:cNvPr id="62" name="Rectangle 61"/>
          <p:cNvSpPr>
            <a:spLocks noChangeAspect="1"/>
          </p:cNvSpPr>
          <p:nvPr/>
        </p:nvSpPr>
        <p:spPr>
          <a:xfrm>
            <a:off x="4492800" y="515841"/>
            <a:ext cx="3196800" cy="5334731"/>
          </a:xfrm>
          <a:prstGeom prst="rect">
            <a:avLst/>
          </a:prstGeom>
          <a:solidFill>
            <a:srgbClr val="C0C0C0"/>
          </a:solid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4"/>
          <p:cNvSpPr>
            <a:spLocks noChangeArrowheads="1"/>
          </p:cNvSpPr>
          <p:nvPr/>
        </p:nvSpPr>
        <p:spPr bwMode="auto">
          <a:xfrm>
            <a:off x="1086074" y="3723878"/>
            <a:ext cx="2209800" cy="1692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sz="1200" b="1" dirty="0">
              <a:solidFill>
                <a:srgbClr val="4D4D4D"/>
              </a:solidFill>
              <a:latin typeface="Arial Black" pitchFamily="34" charset="0"/>
            </a:endParaRPr>
          </a:p>
          <a:p>
            <a:pPr eaLnBrk="1" hangingPunct="1"/>
            <a:endParaRPr lang="en-US" altLang="en-US" sz="1200" b="1" dirty="0">
              <a:solidFill>
                <a:srgbClr val="4D4D4D"/>
              </a:solidFill>
              <a:latin typeface="Arial Black" pitchFamily="34" charset="0"/>
            </a:endParaRPr>
          </a:p>
          <a:p>
            <a:pPr eaLnBrk="1" hangingPunct="1"/>
            <a:r>
              <a:rPr lang="en-US" altLang="en-US" sz="1100" b="1" dirty="0">
                <a:solidFill>
                  <a:srgbClr val="FFFFFF"/>
                </a:solidFill>
                <a:latin typeface="Arial Black" pitchFamily="34" charset="0"/>
              </a:rPr>
              <a:t>Biography</a:t>
            </a:r>
          </a:p>
          <a:p>
            <a:pPr eaLnBrk="1" hangingPunct="1"/>
            <a:endParaRPr lang="en-US" altLang="en-US" sz="1100" b="1" dirty="0">
              <a:solidFill>
                <a:srgbClr val="F8F8F8"/>
              </a:solidFill>
              <a:latin typeface="Arial Black" pitchFamily="34" charset="0"/>
            </a:endParaRPr>
          </a:p>
          <a:p>
            <a:pPr eaLnBrk="1" hangingPunct="1"/>
            <a:r>
              <a:rPr lang="en-US" altLang="en-US" sz="1100" b="1" dirty="0">
                <a:solidFill>
                  <a:srgbClr val="4D4D4D"/>
                </a:solidFill>
                <a:latin typeface="Arial Black" pitchFamily="34" charset="0"/>
              </a:rPr>
              <a:t>Resume</a:t>
            </a:r>
          </a:p>
          <a:p>
            <a:pPr eaLnBrk="1" hangingPunct="1"/>
            <a:endParaRPr lang="en-US" altLang="en-US" sz="1100" b="1" dirty="0">
              <a:solidFill>
                <a:srgbClr val="4D4D4D"/>
              </a:solidFill>
              <a:latin typeface="Arial Black" pitchFamily="34" charset="0"/>
            </a:endParaRPr>
          </a:p>
          <a:p>
            <a:pPr eaLnBrk="1" hangingPunct="1"/>
            <a:r>
              <a:rPr lang="en-US" altLang="en-US" sz="1100" b="1" dirty="0">
                <a:solidFill>
                  <a:srgbClr val="4D4D4D"/>
                </a:solidFill>
                <a:latin typeface="Arial Black" pitchFamily="34" charset="0"/>
              </a:rPr>
              <a:t>Statement</a:t>
            </a:r>
          </a:p>
          <a:p>
            <a:pPr eaLnBrk="1" hangingPunct="1"/>
            <a:endParaRPr lang="en-US" altLang="en-US" sz="1300" b="1" dirty="0">
              <a:solidFill>
                <a:srgbClr val="4D4D4D"/>
              </a:solidFill>
              <a:latin typeface="Arial Black" pitchFamily="34" charset="0"/>
            </a:endParaRPr>
          </a:p>
          <a:p>
            <a:pPr eaLnBrk="1" hangingPunct="1"/>
            <a:endParaRPr lang="en-US" altLang="en-US" sz="1200" b="1" dirty="0">
              <a:solidFill>
                <a:srgbClr val="4D4D4D"/>
              </a:solidFill>
              <a:latin typeface="Arial Black" pitchFamily="34" charset="0"/>
            </a:endParaRPr>
          </a:p>
        </p:txBody>
      </p:sp>
      <p:sp>
        <p:nvSpPr>
          <p:cNvPr id="38" name="TextBox 37"/>
          <p:cNvSpPr txBox="1"/>
          <p:nvPr/>
        </p:nvSpPr>
        <p:spPr>
          <a:xfrm>
            <a:off x="4526228" y="656750"/>
            <a:ext cx="3196799" cy="6217087"/>
          </a:xfrm>
          <a:prstGeom prst="rect">
            <a:avLst/>
          </a:prstGeom>
          <a:noFill/>
        </p:spPr>
        <p:txBody>
          <a:bodyPr wrap="square" rtlCol="0">
            <a:spAutoFit/>
          </a:bodyPr>
          <a:lstStyle/>
          <a:p>
            <a:pPr>
              <a:buFontTx/>
              <a:buNone/>
            </a:pPr>
            <a:r>
              <a:rPr lang="en-US" altLang="en-US" sz="1100" b="1" dirty="0" smtClean="0">
                <a:solidFill>
                  <a:srgbClr val="000000"/>
                </a:solidFill>
                <a:latin typeface="Arial" panose="020B0604020202020204" pitchFamily="34" charset="0"/>
                <a:cs typeface="Arial" panose="020B0604020202020204" pitchFamily="34" charset="0"/>
              </a:rPr>
              <a:t>His Life</a:t>
            </a:r>
          </a:p>
          <a:p>
            <a:pPr>
              <a:buFontTx/>
              <a:buNone/>
            </a:pPr>
            <a:endParaRPr lang="en-US" altLang="en-US" sz="1100" b="1" dirty="0">
              <a:solidFill>
                <a:srgbClr val="000000"/>
              </a:solidFill>
              <a:latin typeface="Arial" panose="020B0604020202020204" pitchFamily="34" charset="0"/>
              <a:cs typeface="Arial" panose="020B0604020202020204" pitchFamily="34" charset="0"/>
            </a:endParaRPr>
          </a:p>
          <a:p>
            <a:pPr>
              <a:buFontTx/>
              <a:buNone/>
            </a:pPr>
            <a:r>
              <a:rPr lang="en-US" altLang="en-US" sz="800" dirty="0" smtClean="0">
                <a:solidFill>
                  <a:srgbClr val="000000"/>
                </a:solidFill>
                <a:latin typeface="Arial" panose="020B0604020202020204" pitchFamily="34" charset="0"/>
                <a:cs typeface="Arial" panose="020B0604020202020204" pitchFamily="34" charset="0"/>
              </a:rPr>
              <a:t>Born in Poland, under communist rule, Andrew Aitch was </a:t>
            </a:r>
            <a:r>
              <a:rPr lang="en-US" altLang="en-US" sz="800" dirty="0" err="1" smtClean="0">
                <a:solidFill>
                  <a:srgbClr val="000000"/>
                </a:solidFill>
                <a:latin typeface="Arial" panose="020B0604020202020204" pitchFamily="34" charset="0"/>
                <a:cs typeface="Arial" panose="020B0604020202020204" pitchFamily="34" charset="0"/>
              </a:rPr>
              <a:t>edu-cated</a:t>
            </a:r>
            <a:r>
              <a:rPr lang="en-US" altLang="en-US" sz="800" dirty="0" smtClean="0">
                <a:solidFill>
                  <a:srgbClr val="000000"/>
                </a:solidFill>
                <a:latin typeface="Arial" panose="020B0604020202020204" pitchFamily="34" charset="0"/>
                <a:cs typeface="Arial" panose="020B0604020202020204" pitchFamily="34" charset="0"/>
              </a:rPr>
              <a:t> by his family in the Francophile and Occidental traditions, political and artistic.  It marked all his personal and professional life.  Attracted since his childhood by every expression of image, from drawing to cinema, by approach theoretical versus practice, he found as adult his own way: to devote solely to photography, </a:t>
            </a:r>
          </a:p>
          <a:p>
            <a:pPr>
              <a:buFontTx/>
              <a:buNone/>
            </a:pPr>
            <a:r>
              <a:rPr lang="en-US" altLang="en-US" sz="800" dirty="0" smtClean="0">
                <a:solidFill>
                  <a:srgbClr val="000000"/>
                </a:solidFill>
                <a:latin typeface="Arial" panose="020B0604020202020204" pitchFamily="34" charset="0"/>
                <a:cs typeface="Arial" panose="020B0604020202020204" pitchFamily="34" charset="0"/>
              </a:rPr>
              <a:t>to its creation.  This so important decision for his future was taken after having studied the history of culture at Poznan University </a:t>
            </a:r>
          </a:p>
          <a:p>
            <a:pPr>
              <a:buFontTx/>
              <a:buNone/>
            </a:pPr>
            <a:r>
              <a:rPr lang="en-US" altLang="en-US" sz="800" dirty="0" smtClean="0">
                <a:solidFill>
                  <a:srgbClr val="000000"/>
                </a:solidFill>
                <a:latin typeface="Arial" panose="020B0604020202020204" pitchFamily="34" charset="0"/>
                <a:cs typeface="Arial" panose="020B0604020202020204" pitchFamily="34" charset="0"/>
              </a:rPr>
              <a:t>and  the semiology at the University of </a:t>
            </a:r>
            <a:r>
              <a:rPr lang="en-US" altLang="en-US" sz="800" i="1" dirty="0" smtClean="0">
                <a:solidFill>
                  <a:srgbClr val="000000"/>
                </a:solidFill>
                <a:latin typeface="Arial" panose="020B0604020202020204" pitchFamily="34" charset="0"/>
                <a:cs typeface="Arial" panose="020B0604020202020204" pitchFamily="34" charset="0"/>
              </a:rPr>
              <a:t>Sorbonne</a:t>
            </a:r>
            <a:r>
              <a:rPr lang="en-US" altLang="en-US" sz="800" dirty="0" smtClean="0">
                <a:solidFill>
                  <a:srgbClr val="000000"/>
                </a:solidFill>
                <a:latin typeface="Arial" panose="020B0604020202020204" pitchFamily="34" charset="0"/>
                <a:cs typeface="Arial" panose="020B0604020202020204" pitchFamily="34" charset="0"/>
              </a:rPr>
              <a:t> in Paris.  It was the mid-eighty.  At this time starts his life, as he likes repeat, in Paris, his adopted home.  Then he took a two years photography course at the French Society of Photo- </a:t>
            </a:r>
            <a:r>
              <a:rPr lang="en-US" altLang="en-US" sz="800" dirty="0" err="1" smtClean="0">
                <a:solidFill>
                  <a:srgbClr val="000000"/>
                </a:solidFill>
                <a:latin typeface="Arial" panose="020B0604020202020204" pitchFamily="34" charset="0"/>
                <a:cs typeface="Arial" panose="020B0604020202020204" pitchFamily="34" charset="0"/>
              </a:rPr>
              <a:t>graphy</a:t>
            </a:r>
            <a:r>
              <a:rPr lang="en-US" altLang="en-US" sz="800" dirty="0" smtClean="0">
                <a:solidFill>
                  <a:srgbClr val="000000"/>
                </a:solidFill>
                <a:latin typeface="Arial" panose="020B0604020202020204" pitchFamily="34" charset="0"/>
                <a:cs typeface="Arial" panose="020B0604020202020204" pitchFamily="34" charset="0"/>
              </a:rPr>
              <a:t> in the Workshop </a:t>
            </a:r>
          </a:p>
          <a:p>
            <a:pPr>
              <a:buFontTx/>
              <a:buNone/>
            </a:pPr>
            <a:r>
              <a:rPr lang="en-US" altLang="en-US" sz="800" dirty="0" smtClean="0">
                <a:solidFill>
                  <a:srgbClr val="000000"/>
                </a:solidFill>
                <a:latin typeface="Arial" panose="020B0604020202020204" pitchFamily="34" charset="0"/>
                <a:cs typeface="Arial" panose="020B0604020202020204" pitchFamily="34" charset="0"/>
              </a:rPr>
              <a:t>of Professor </a:t>
            </a:r>
            <a:r>
              <a:rPr lang="en-US" altLang="en-US" sz="800" i="1" dirty="0" smtClean="0">
                <a:solidFill>
                  <a:srgbClr val="000000"/>
                </a:solidFill>
                <a:latin typeface="Arial" panose="020B0604020202020204" pitchFamily="34" charset="0"/>
                <a:cs typeface="Arial" panose="020B0604020202020204" pitchFamily="34" charset="0"/>
              </a:rPr>
              <a:t>Jean-Yves du </a:t>
            </a:r>
            <a:r>
              <a:rPr lang="en-US" altLang="en-US" sz="800" i="1" dirty="0" err="1" smtClean="0">
                <a:solidFill>
                  <a:srgbClr val="000000"/>
                </a:solidFill>
                <a:latin typeface="Arial" panose="020B0604020202020204" pitchFamily="34" charset="0"/>
                <a:cs typeface="Arial" panose="020B0604020202020204" pitchFamily="34" charset="0"/>
              </a:rPr>
              <a:t>Barré</a:t>
            </a:r>
            <a:r>
              <a:rPr lang="en-US" altLang="en-US" sz="800" i="1" dirty="0" smtClean="0">
                <a:solidFill>
                  <a:srgbClr val="000000"/>
                </a:solidFill>
                <a:latin typeface="Arial" panose="020B0604020202020204" pitchFamily="34" charset="0"/>
                <a:cs typeface="Arial" panose="020B0604020202020204" pitchFamily="34" charset="0"/>
              </a:rPr>
              <a:t>  </a:t>
            </a:r>
            <a:r>
              <a:rPr lang="en-US" altLang="en-US" sz="800" dirty="0" smtClean="0">
                <a:solidFill>
                  <a:srgbClr val="000000"/>
                </a:solidFill>
                <a:latin typeface="Arial" panose="020B0604020202020204" pitchFamily="34" charset="0"/>
                <a:cs typeface="Arial" panose="020B0604020202020204" pitchFamily="34" charset="0"/>
              </a:rPr>
              <a:t>completed  by photojournalistic training in the School of Journalism.  Next step was his photo- graphic work for different private, public, and government French institutions crowned by an engagement as assistant professor, </a:t>
            </a:r>
          </a:p>
          <a:p>
            <a:pPr>
              <a:buFontTx/>
              <a:buNone/>
            </a:pPr>
            <a:r>
              <a:rPr lang="en-US" altLang="en-US" sz="800" dirty="0" smtClean="0">
                <a:solidFill>
                  <a:srgbClr val="000000"/>
                </a:solidFill>
                <a:latin typeface="Arial" panose="020B0604020202020204" pitchFamily="34" charset="0"/>
                <a:cs typeface="Arial" panose="020B0604020202020204" pitchFamily="34" charset="0"/>
              </a:rPr>
              <a:t>still in photographic domain, in </a:t>
            </a:r>
            <a:r>
              <a:rPr lang="en-US" altLang="en-US" sz="800" i="1" dirty="0" err="1" smtClean="0">
                <a:solidFill>
                  <a:srgbClr val="000000"/>
                </a:solidFill>
                <a:latin typeface="Arial" panose="020B0604020202020204" pitchFamily="34" charset="0"/>
                <a:cs typeface="Arial" panose="020B0604020202020204" pitchFamily="34" charset="0"/>
              </a:rPr>
              <a:t>Ecole</a:t>
            </a:r>
            <a:r>
              <a:rPr lang="en-US" altLang="en-US" sz="800" i="1" dirty="0" smtClean="0">
                <a:solidFill>
                  <a:srgbClr val="000000"/>
                </a:solidFill>
                <a:latin typeface="Arial" panose="020B0604020202020204" pitchFamily="34" charset="0"/>
                <a:cs typeface="Arial" panose="020B0604020202020204" pitchFamily="34" charset="0"/>
              </a:rPr>
              <a:t> </a:t>
            </a:r>
            <a:r>
              <a:rPr lang="en-US" altLang="en-US" sz="800" i="1" dirty="0" err="1" smtClean="0">
                <a:solidFill>
                  <a:srgbClr val="000000"/>
                </a:solidFill>
                <a:latin typeface="Arial" panose="020B0604020202020204" pitchFamily="34" charset="0"/>
                <a:cs typeface="Arial" panose="020B0604020202020204" pitchFamily="34" charset="0"/>
              </a:rPr>
              <a:t>Supérieure</a:t>
            </a:r>
            <a:r>
              <a:rPr lang="en-US" altLang="en-US" sz="800" i="1" dirty="0" smtClean="0">
                <a:solidFill>
                  <a:srgbClr val="000000"/>
                </a:solidFill>
                <a:latin typeface="Arial" panose="020B0604020202020204" pitchFamily="34" charset="0"/>
                <a:cs typeface="Arial" panose="020B0604020202020204" pitchFamily="34" charset="0"/>
              </a:rPr>
              <a:t> des Arts </a:t>
            </a:r>
            <a:r>
              <a:rPr lang="en-US" altLang="en-US" sz="800" i="1" dirty="0" err="1" smtClean="0">
                <a:solidFill>
                  <a:srgbClr val="000000"/>
                </a:solidFill>
                <a:latin typeface="Arial" panose="020B0604020202020204" pitchFamily="34" charset="0"/>
                <a:cs typeface="Arial" panose="020B0604020202020204" pitchFamily="34" charset="0"/>
              </a:rPr>
              <a:t>Déco-ratifs</a:t>
            </a:r>
            <a:r>
              <a:rPr lang="en-US" altLang="en-US" sz="800" dirty="0" smtClean="0">
                <a:solidFill>
                  <a:srgbClr val="000000"/>
                </a:solidFill>
                <a:latin typeface="Arial" panose="020B0604020202020204" pitchFamily="34" charset="0"/>
                <a:cs typeface="Arial" panose="020B0604020202020204" pitchFamily="34" charset="0"/>
              </a:rPr>
              <a:t> in Paris.  Afterwards he became an independent photographer, primarily interested in fine art photography, fully at the beginning of his new, American life in New York City since 2002.  </a:t>
            </a:r>
          </a:p>
          <a:p>
            <a:pPr>
              <a:buFontTx/>
              <a:buNone/>
            </a:pPr>
            <a:endParaRPr lang="en-US" altLang="en-US" sz="800" dirty="0" smtClean="0">
              <a:solidFill>
                <a:srgbClr val="000000"/>
              </a:solidFill>
              <a:latin typeface="Arial" panose="020B0604020202020204" pitchFamily="34" charset="0"/>
              <a:cs typeface="Arial" panose="020B0604020202020204" pitchFamily="34" charset="0"/>
            </a:endParaRPr>
          </a:p>
          <a:p>
            <a:pPr>
              <a:buFontTx/>
              <a:buNone/>
            </a:pPr>
            <a:r>
              <a:rPr lang="en-US" altLang="en-US" sz="800" dirty="0" smtClean="0">
                <a:solidFill>
                  <a:srgbClr val="000000"/>
                </a:solidFill>
                <a:latin typeface="Arial" panose="020B0604020202020204" pitchFamily="34" charset="0"/>
                <a:cs typeface="Arial" panose="020B0604020202020204" pitchFamily="34" charset="0"/>
              </a:rPr>
              <a:t>Andrew Aitch is a highly versatile photographer  who masters the most varied subjects, ranging from </a:t>
            </a:r>
            <a:r>
              <a:rPr lang="en-US" altLang="en-US" sz="800" dirty="0" err="1" smtClean="0">
                <a:solidFill>
                  <a:srgbClr val="000000"/>
                </a:solidFill>
                <a:latin typeface="Arial" panose="020B0604020202020204" pitchFamily="34" charset="0"/>
                <a:cs typeface="Arial" panose="020B0604020202020204" pitchFamily="34" charset="0"/>
              </a:rPr>
              <a:t>documen</a:t>
            </a:r>
            <a:r>
              <a:rPr lang="en-US" altLang="en-US" sz="800" dirty="0" smtClean="0">
                <a:solidFill>
                  <a:srgbClr val="000000"/>
                </a:solidFill>
                <a:latin typeface="Arial" panose="020B0604020202020204" pitchFamily="34" charset="0"/>
                <a:cs typeface="Arial" panose="020B0604020202020204" pitchFamily="34" charset="0"/>
              </a:rPr>
              <a:t>- </a:t>
            </a:r>
            <a:r>
              <a:rPr lang="en-US" altLang="en-US" sz="800" dirty="0" err="1" smtClean="0">
                <a:solidFill>
                  <a:srgbClr val="000000"/>
                </a:solidFill>
                <a:latin typeface="Arial" panose="020B0604020202020204" pitchFamily="34" charset="0"/>
                <a:cs typeface="Arial" panose="020B0604020202020204" pitchFamily="34" charset="0"/>
              </a:rPr>
              <a:t>tary</a:t>
            </a:r>
            <a:r>
              <a:rPr lang="en-US" altLang="en-US" sz="800" dirty="0" smtClean="0">
                <a:solidFill>
                  <a:srgbClr val="000000"/>
                </a:solidFill>
                <a:latin typeface="Arial" panose="020B0604020202020204" pitchFamily="34" charset="0"/>
                <a:cs typeface="Arial" panose="020B0604020202020204" pitchFamily="34" charset="0"/>
              </a:rPr>
              <a:t> to abstract approach.  His artistic work can illustrate significantly, better than other source, his Euro-</a:t>
            </a:r>
            <a:r>
              <a:rPr lang="en-US" altLang="en-US" sz="800" dirty="0" err="1" smtClean="0">
                <a:solidFill>
                  <a:srgbClr val="000000"/>
                </a:solidFill>
                <a:latin typeface="Arial" panose="020B0604020202020204" pitchFamily="34" charset="0"/>
                <a:cs typeface="Arial" panose="020B0604020202020204" pitchFamily="34" charset="0"/>
              </a:rPr>
              <a:t>pean</a:t>
            </a:r>
            <a:r>
              <a:rPr lang="en-US" altLang="en-US" sz="800" dirty="0" smtClean="0">
                <a:solidFill>
                  <a:srgbClr val="000000"/>
                </a:solidFill>
                <a:latin typeface="Arial" panose="020B0604020202020204" pitchFamily="34" charset="0"/>
                <a:cs typeface="Arial" panose="020B0604020202020204" pitchFamily="34" charset="0"/>
              </a:rPr>
              <a:t> origin, his scholar, artistic and general knowledge, his </a:t>
            </a:r>
            <a:r>
              <a:rPr lang="en-US" altLang="en-US" sz="800" dirty="0" err="1" smtClean="0">
                <a:solidFill>
                  <a:srgbClr val="000000"/>
                </a:solidFill>
                <a:latin typeface="Arial" panose="020B0604020202020204" pitchFamily="34" charset="0"/>
                <a:cs typeface="Arial" panose="020B0604020202020204" pitchFamily="34" charset="0"/>
              </a:rPr>
              <a:t>openmin-ded</a:t>
            </a:r>
            <a:r>
              <a:rPr lang="en-US" altLang="en-US" sz="800" dirty="0" smtClean="0">
                <a:solidFill>
                  <a:srgbClr val="000000"/>
                </a:solidFill>
                <a:latin typeface="Arial" panose="020B0604020202020204" pitchFamily="34" charset="0"/>
                <a:cs typeface="Arial" panose="020B0604020202020204" pitchFamily="34" charset="0"/>
              </a:rPr>
              <a:t> experimentation with different me- </a:t>
            </a:r>
            <a:r>
              <a:rPr lang="en-US" altLang="en-US" sz="800" dirty="0" err="1" smtClean="0">
                <a:solidFill>
                  <a:srgbClr val="000000"/>
                </a:solidFill>
                <a:latin typeface="Arial" panose="020B0604020202020204" pitchFamily="34" charset="0"/>
                <a:cs typeface="Arial" panose="020B0604020202020204" pitchFamily="34" charset="0"/>
              </a:rPr>
              <a:t>thods</a:t>
            </a:r>
            <a:r>
              <a:rPr lang="en-US" altLang="en-US" sz="800" dirty="0" smtClean="0">
                <a:solidFill>
                  <a:srgbClr val="000000"/>
                </a:solidFill>
                <a:latin typeface="Arial" panose="020B0604020202020204" pitchFamily="34" charset="0"/>
                <a:cs typeface="Arial" panose="020B0604020202020204" pitchFamily="34" charset="0"/>
              </a:rPr>
              <a:t>, and finally his style with two dominant components, French, “classical” and Slavonic, “romantic-expressionist”.  </a:t>
            </a:r>
          </a:p>
          <a:p>
            <a:pPr>
              <a:buFontTx/>
              <a:buNone/>
            </a:pPr>
            <a:endParaRPr lang="en-US" altLang="en-US" sz="800" dirty="0" smtClean="0">
              <a:solidFill>
                <a:srgbClr val="000000"/>
              </a:solidFill>
              <a:latin typeface="Arial" panose="020B0604020202020204" pitchFamily="34" charset="0"/>
              <a:cs typeface="Arial" panose="020B0604020202020204" pitchFamily="34" charset="0"/>
            </a:endParaRPr>
          </a:p>
          <a:p>
            <a:pPr>
              <a:buFontTx/>
              <a:buNone/>
            </a:pPr>
            <a:r>
              <a:rPr lang="en-US" altLang="en-US" sz="800" dirty="0" smtClean="0">
                <a:solidFill>
                  <a:srgbClr val="000000"/>
                </a:solidFill>
                <a:latin typeface="Arial" panose="020B0604020202020204" pitchFamily="34" charset="0"/>
                <a:cs typeface="Arial" panose="020B0604020202020204" pitchFamily="34" charset="0"/>
              </a:rPr>
              <a:t>Numerous of his photographs were exhibited by well known French, Polish and American galleries and museums: French Society of Photography, </a:t>
            </a:r>
            <a:r>
              <a:rPr lang="en-US" altLang="en-US" sz="800" i="1" dirty="0" err="1" smtClean="0">
                <a:solidFill>
                  <a:srgbClr val="000000"/>
                </a:solidFill>
                <a:latin typeface="Arial" panose="020B0604020202020204" pitchFamily="34" charset="0"/>
                <a:cs typeface="Arial" panose="020B0604020202020204" pitchFamily="34" charset="0"/>
              </a:rPr>
              <a:t>Roi</a:t>
            </a:r>
            <a:r>
              <a:rPr lang="en-US" altLang="en-US" sz="800" i="1" dirty="0" smtClean="0">
                <a:solidFill>
                  <a:srgbClr val="000000"/>
                </a:solidFill>
                <a:latin typeface="Arial" panose="020B0604020202020204" pitchFamily="34" charset="0"/>
                <a:cs typeface="Arial" panose="020B0604020202020204" pitchFamily="34" charset="0"/>
              </a:rPr>
              <a:t> </a:t>
            </a:r>
            <a:r>
              <a:rPr lang="en-US" altLang="en-US" sz="800" i="1" dirty="0" err="1" smtClean="0">
                <a:solidFill>
                  <a:srgbClr val="000000"/>
                </a:solidFill>
                <a:latin typeface="Arial" panose="020B0604020202020204" pitchFamily="34" charset="0"/>
                <a:cs typeface="Arial" panose="020B0604020202020204" pitchFamily="34" charset="0"/>
              </a:rPr>
              <a:t>Doré</a:t>
            </a:r>
            <a:r>
              <a:rPr lang="en-US" altLang="en-US" sz="800" dirty="0" smtClean="0">
                <a:solidFill>
                  <a:srgbClr val="000000"/>
                </a:solidFill>
                <a:latin typeface="Arial" panose="020B0604020202020204" pitchFamily="34" charset="0"/>
                <a:cs typeface="Arial" panose="020B0604020202020204" pitchFamily="34" charset="0"/>
              </a:rPr>
              <a:t>, Museum </a:t>
            </a:r>
            <a:r>
              <a:rPr lang="en-US" altLang="en-US" sz="800" dirty="0" err="1" smtClean="0">
                <a:solidFill>
                  <a:srgbClr val="000000"/>
                </a:solidFill>
                <a:latin typeface="Arial" panose="020B0604020202020204" pitchFamily="34" charset="0"/>
                <a:cs typeface="Arial" panose="020B0604020202020204" pitchFamily="34" charset="0"/>
              </a:rPr>
              <a:t>Natio-nal</a:t>
            </a:r>
            <a:r>
              <a:rPr lang="en-US" altLang="en-US" sz="800" dirty="0" smtClean="0">
                <a:solidFill>
                  <a:srgbClr val="000000"/>
                </a:solidFill>
                <a:latin typeface="Arial" panose="020B0604020202020204" pitchFamily="34" charset="0"/>
                <a:cs typeface="Arial" panose="020B0604020202020204" pitchFamily="34" charset="0"/>
              </a:rPr>
              <a:t> in Warsaw, The Polish Institute of Arts and Sciences of America, </a:t>
            </a:r>
            <a:r>
              <a:rPr lang="en-US" altLang="en-US" sz="800" dirty="0" err="1" smtClean="0">
                <a:solidFill>
                  <a:srgbClr val="000000"/>
                </a:solidFill>
                <a:latin typeface="Arial" panose="020B0604020202020204" pitchFamily="34" charset="0"/>
                <a:cs typeface="Arial" panose="020B0604020202020204" pitchFamily="34" charset="0"/>
              </a:rPr>
              <a:t>Soho</a:t>
            </a:r>
            <a:r>
              <a:rPr lang="en-US" altLang="en-US" sz="800" dirty="0" smtClean="0">
                <a:solidFill>
                  <a:srgbClr val="000000"/>
                </a:solidFill>
                <a:latin typeface="Arial" panose="020B0604020202020204" pitchFamily="34" charset="0"/>
                <a:cs typeface="Arial" panose="020B0604020202020204" pitchFamily="34" charset="0"/>
              </a:rPr>
              <a:t> Photo and Bruce Silverstein in New York etc.  Parisian </a:t>
            </a:r>
            <a:r>
              <a:rPr lang="en-US" altLang="en-US" sz="800" i="1" dirty="0" err="1" smtClean="0">
                <a:solidFill>
                  <a:srgbClr val="000000"/>
                </a:solidFill>
                <a:latin typeface="Arial" panose="020B0604020202020204" pitchFamily="34" charset="0"/>
                <a:cs typeface="Arial" panose="020B0604020202020204" pitchFamily="34" charset="0"/>
              </a:rPr>
              <a:t>Mois</a:t>
            </a:r>
            <a:r>
              <a:rPr lang="en-US" altLang="en-US" sz="800" i="1" dirty="0" smtClean="0">
                <a:solidFill>
                  <a:srgbClr val="000000"/>
                </a:solidFill>
                <a:latin typeface="Arial" panose="020B0604020202020204" pitchFamily="34" charset="0"/>
                <a:cs typeface="Arial" panose="020B0604020202020204" pitchFamily="34" charset="0"/>
              </a:rPr>
              <a:t> de la Photo </a:t>
            </a:r>
            <a:r>
              <a:rPr lang="en-US" altLang="en-US" sz="800" dirty="0" smtClean="0">
                <a:solidFill>
                  <a:srgbClr val="000000"/>
                </a:solidFill>
                <a:latin typeface="Arial" panose="020B0604020202020204" pitchFamily="34" charset="0"/>
                <a:cs typeface="Arial" panose="020B0604020202020204" pitchFamily="34" charset="0"/>
              </a:rPr>
              <a:t>and other European </a:t>
            </a:r>
            <a:r>
              <a:rPr lang="en-US" altLang="en-US" sz="800" dirty="0" err="1" smtClean="0">
                <a:solidFill>
                  <a:srgbClr val="000000"/>
                </a:solidFill>
                <a:latin typeface="Arial" panose="020B0604020202020204" pitchFamily="34" charset="0"/>
                <a:cs typeface="Arial" panose="020B0604020202020204" pitchFamily="34" charset="0"/>
              </a:rPr>
              <a:t>festi-vals,newspapers</a:t>
            </a:r>
            <a:r>
              <a:rPr lang="en-US" altLang="en-US" sz="800" dirty="0" smtClean="0">
                <a:solidFill>
                  <a:srgbClr val="000000"/>
                </a:solidFill>
                <a:latin typeface="Arial" panose="020B0604020202020204" pitchFamily="34" charset="0"/>
                <a:cs typeface="Arial" panose="020B0604020202020204" pitchFamily="34" charset="0"/>
              </a:rPr>
              <a:t> and magazines pub- </a:t>
            </a:r>
            <a:r>
              <a:rPr lang="en-US" altLang="en-US" sz="800" dirty="0" err="1" smtClean="0">
                <a:solidFill>
                  <a:srgbClr val="000000"/>
                </a:solidFill>
                <a:latin typeface="Arial" panose="020B0604020202020204" pitchFamily="34" charset="0"/>
                <a:cs typeface="Arial" panose="020B0604020202020204" pitchFamily="34" charset="0"/>
              </a:rPr>
              <a:t>lished</a:t>
            </a:r>
            <a:r>
              <a:rPr lang="en-US" altLang="en-US" sz="800" dirty="0" smtClean="0">
                <a:solidFill>
                  <a:srgbClr val="000000"/>
                </a:solidFill>
                <a:latin typeface="Arial" panose="020B0604020202020204" pitchFamily="34" charset="0"/>
                <a:cs typeface="Arial" panose="020B0604020202020204" pitchFamily="34" charset="0"/>
              </a:rPr>
              <a:t> his “Portraits” and some of his monographs.  National Museum in Warsaw, Museum of Contemporary Art in Lodz, </a:t>
            </a:r>
            <a:r>
              <a:rPr lang="en-US" altLang="en-US" sz="800" i="1" dirty="0" smtClean="0">
                <a:solidFill>
                  <a:srgbClr val="000000"/>
                </a:solidFill>
                <a:latin typeface="Arial" panose="020B0604020202020204" pitchFamily="34" charset="0"/>
                <a:cs typeface="Arial" panose="020B0604020202020204" pitchFamily="34" charset="0"/>
              </a:rPr>
              <a:t>Centre National de la </a:t>
            </a:r>
            <a:r>
              <a:rPr lang="en-US" altLang="en-US" sz="800" i="1" dirty="0" err="1" smtClean="0">
                <a:solidFill>
                  <a:srgbClr val="000000"/>
                </a:solidFill>
                <a:latin typeface="Arial" panose="020B0604020202020204" pitchFamily="34" charset="0"/>
                <a:cs typeface="Arial" panose="020B0604020202020204" pitchFamily="34" charset="0"/>
              </a:rPr>
              <a:t>Photographie</a:t>
            </a:r>
            <a:r>
              <a:rPr lang="en-US" altLang="en-US" sz="800" dirty="0" smtClean="0">
                <a:solidFill>
                  <a:srgbClr val="000000"/>
                </a:solidFill>
                <a:latin typeface="Arial" panose="020B0604020202020204" pitchFamily="34" charset="0"/>
                <a:cs typeface="Arial" panose="020B0604020202020204" pitchFamily="34" charset="0"/>
              </a:rPr>
              <a:t> in Paris, The New York Public Library and many private collectors possess his works.  Andrew Aitch was awarded and granted by universities fellowships, French Govern-</a:t>
            </a:r>
            <a:r>
              <a:rPr lang="en-US" altLang="en-US" sz="800" dirty="0" err="1" smtClean="0">
                <a:solidFill>
                  <a:srgbClr val="000000"/>
                </a:solidFill>
                <a:latin typeface="Arial" panose="020B0604020202020204" pitchFamily="34" charset="0"/>
                <a:cs typeface="Arial" panose="020B0604020202020204" pitchFamily="34" charset="0"/>
              </a:rPr>
              <a:t>ment</a:t>
            </a:r>
            <a:r>
              <a:rPr lang="en-US" altLang="en-US" sz="800" dirty="0" smtClean="0">
                <a:solidFill>
                  <a:srgbClr val="000000"/>
                </a:solidFill>
                <a:latin typeface="Arial" panose="020B0604020202020204" pitchFamily="34" charset="0"/>
                <a:cs typeface="Arial" panose="020B0604020202020204" pitchFamily="34" charset="0"/>
              </a:rPr>
              <a:t>, Foundation Michel Salomon </a:t>
            </a:r>
            <a:r>
              <a:rPr lang="en-US" altLang="en-US" sz="800" dirty="0" err="1" smtClean="0">
                <a:solidFill>
                  <a:srgbClr val="000000"/>
                </a:solidFill>
                <a:latin typeface="Arial" panose="020B0604020202020204" pitchFamily="34" charset="0"/>
                <a:cs typeface="Arial" panose="020B0604020202020204" pitchFamily="34" charset="0"/>
              </a:rPr>
              <a:t>Radochitzki</a:t>
            </a:r>
            <a:r>
              <a:rPr lang="en-US" altLang="en-US" sz="800" dirty="0" smtClean="0">
                <a:solidFill>
                  <a:srgbClr val="000000"/>
                </a:solidFill>
                <a:latin typeface="Arial" panose="020B0604020202020204" pitchFamily="34" charset="0"/>
                <a:cs typeface="Arial" panose="020B0604020202020204" pitchFamily="34" charset="0"/>
              </a:rPr>
              <a:t>, Paris Council and Ministry of French Foreign  Affairs.  Since 1990 he has been a member of the </a:t>
            </a:r>
            <a:r>
              <a:rPr lang="en-US" altLang="en-US" sz="800" i="1" dirty="0" err="1" smtClean="0">
                <a:solidFill>
                  <a:srgbClr val="000000"/>
                </a:solidFill>
                <a:latin typeface="Arial" panose="020B0604020202020204" pitchFamily="34" charset="0"/>
                <a:cs typeface="Arial" panose="020B0604020202020204" pitchFamily="34" charset="0"/>
              </a:rPr>
              <a:t>Société</a:t>
            </a:r>
            <a:r>
              <a:rPr lang="en-US" altLang="en-US" sz="800" i="1" dirty="0" smtClean="0">
                <a:solidFill>
                  <a:srgbClr val="000000"/>
                </a:solidFill>
                <a:latin typeface="Arial" panose="020B0604020202020204" pitchFamily="34" charset="0"/>
                <a:cs typeface="Arial" panose="020B0604020202020204" pitchFamily="34" charset="0"/>
              </a:rPr>
              <a:t> </a:t>
            </a:r>
            <a:r>
              <a:rPr lang="en-US" altLang="en-US" sz="800" i="1" dirty="0" err="1" smtClean="0">
                <a:solidFill>
                  <a:srgbClr val="000000"/>
                </a:solidFill>
                <a:latin typeface="Arial" panose="020B0604020202020204" pitchFamily="34" charset="0"/>
                <a:cs typeface="Arial" panose="020B0604020202020204" pitchFamily="34" charset="0"/>
              </a:rPr>
              <a:t>Française</a:t>
            </a:r>
            <a:r>
              <a:rPr lang="en-US" altLang="en-US" sz="800" i="1" dirty="0" smtClean="0">
                <a:solidFill>
                  <a:srgbClr val="000000"/>
                </a:solidFill>
                <a:latin typeface="Arial" panose="020B0604020202020204" pitchFamily="34" charset="0"/>
                <a:cs typeface="Arial" panose="020B0604020202020204" pitchFamily="34" charset="0"/>
              </a:rPr>
              <a:t> de </a:t>
            </a:r>
            <a:r>
              <a:rPr lang="en-US" altLang="en-US" sz="800" i="1" dirty="0" err="1" smtClean="0">
                <a:solidFill>
                  <a:srgbClr val="000000"/>
                </a:solidFill>
                <a:latin typeface="Arial" panose="020B0604020202020204" pitchFamily="34" charset="0"/>
                <a:cs typeface="Arial" panose="020B0604020202020204" pitchFamily="34" charset="0"/>
              </a:rPr>
              <a:t>Photographie</a:t>
            </a:r>
            <a:r>
              <a:rPr lang="en-US" altLang="en-US" sz="800" dirty="0" smtClean="0">
                <a:solidFill>
                  <a:srgbClr val="000000"/>
                </a:solidFill>
                <a:latin typeface="Arial" panose="020B0604020202020204" pitchFamily="34" charset="0"/>
                <a:cs typeface="Arial" panose="020B0604020202020204" pitchFamily="34" charset="0"/>
              </a:rPr>
              <a:t>.</a:t>
            </a:r>
          </a:p>
          <a:p>
            <a:pPr>
              <a:buFontTx/>
              <a:buNone/>
            </a:pPr>
            <a:endParaRPr lang="en-US" altLang="en-US" sz="800" dirty="0">
              <a:solidFill>
                <a:srgbClr val="000000"/>
              </a:solidFill>
              <a:latin typeface="Arial" panose="020B0604020202020204" pitchFamily="34" charset="0"/>
              <a:cs typeface="Arial" panose="020B0604020202020204" pitchFamily="34" charset="0"/>
            </a:endParaRPr>
          </a:p>
          <a:p>
            <a:r>
              <a:rPr lang="en-US" sz="800" b="1" i="1" dirty="0">
                <a:solidFill>
                  <a:srgbClr val="000000"/>
                </a:solidFill>
              </a:rPr>
              <a:t>Elaborated  </a:t>
            </a:r>
            <a:r>
              <a:rPr lang="en-US" sz="800" b="1" i="1" dirty="0" smtClean="0">
                <a:solidFill>
                  <a:srgbClr val="000000"/>
                </a:solidFill>
              </a:rPr>
              <a:t>by Anne Sophie </a:t>
            </a:r>
            <a:r>
              <a:rPr lang="en-US" sz="800" b="1" i="1" dirty="0" err="1" smtClean="0">
                <a:solidFill>
                  <a:srgbClr val="000000"/>
                </a:solidFill>
              </a:rPr>
              <a:t>Wolska</a:t>
            </a:r>
            <a:endParaRPr lang="en-US" sz="800" dirty="0">
              <a:solidFill>
                <a:srgbClr val="000000"/>
              </a:solidFill>
            </a:endParaRPr>
          </a:p>
          <a:p>
            <a:pPr>
              <a:buFontTx/>
              <a:buNone/>
            </a:pPr>
            <a:endParaRPr lang="en-US" altLang="en-US" sz="800" dirty="0" smtClean="0">
              <a:solidFill>
                <a:srgbClr val="000000"/>
              </a:solidFill>
              <a:latin typeface="Arial" panose="020B0604020202020204" pitchFamily="34" charset="0"/>
              <a:cs typeface="Arial" panose="020B0604020202020204" pitchFamily="34" charset="0"/>
            </a:endParaRPr>
          </a:p>
        </p:txBody>
      </p:sp>
      <p:sp>
        <p:nvSpPr>
          <p:cNvPr id="41"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cxnSp>
        <p:nvCxnSpPr>
          <p:cNvPr id="11" name="Straight Connector 10"/>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12"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Tree>
    <p:extLst>
      <p:ext uri="{BB962C8B-B14F-4D97-AF65-F5344CB8AC3E}">
        <p14:creationId xmlns:p14="http://schemas.microsoft.com/office/powerpoint/2010/main" val="409741791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abstract   upcoming   </a:t>
            </a:r>
            <a:r>
              <a:rPr lang="en-US" altLang="en-US" sz="1000" b="1" dirty="0" smtClean="0">
                <a:solidFill>
                  <a:srgbClr val="FFFFFF"/>
                </a:solidFill>
                <a:latin typeface="Arial Black" pitchFamily="34" charset="0"/>
              </a:rPr>
              <a:t>author</a:t>
            </a:r>
            <a:r>
              <a:rPr lang="en-US" altLang="en-US" sz="1000" b="1" dirty="0" smtClean="0">
                <a:solidFill>
                  <a:srgbClr val="4D4D4D"/>
                </a:solidFill>
                <a:latin typeface="Arial Black" pitchFamily="34" charset="0"/>
              </a:rPr>
              <a:t>   contact   home</a:t>
            </a:r>
            <a:endParaRPr lang="en-US" altLang="en-US" sz="1000" b="1" dirty="0">
              <a:solidFill>
                <a:srgbClr val="4D4D4D"/>
              </a:solidFill>
              <a:latin typeface="Arial Black" pitchFamily="34" charset="0"/>
            </a:endParaRPr>
          </a:p>
        </p:txBody>
      </p:sp>
      <p:sp>
        <p:nvSpPr>
          <p:cNvPr id="62" name="Rectangle 61"/>
          <p:cNvSpPr>
            <a:spLocks noChangeAspect="1"/>
          </p:cNvSpPr>
          <p:nvPr/>
        </p:nvSpPr>
        <p:spPr>
          <a:xfrm>
            <a:off x="4492800" y="515841"/>
            <a:ext cx="3196800" cy="5334731"/>
          </a:xfrm>
          <a:prstGeom prst="rect">
            <a:avLst/>
          </a:prstGeom>
          <a:solidFill>
            <a:srgbClr val="DDDDDD"/>
          </a:solid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4"/>
          <p:cNvSpPr>
            <a:spLocks noChangeArrowheads="1"/>
          </p:cNvSpPr>
          <p:nvPr/>
        </p:nvSpPr>
        <p:spPr bwMode="auto">
          <a:xfrm>
            <a:off x="1086074" y="3723878"/>
            <a:ext cx="2209800" cy="1692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sz="1200" b="1" dirty="0">
              <a:solidFill>
                <a:srgbClr val="4D4D4D"/>
              </a:solidFill>
              <a:latin typeface="Arial Black" pitchFamily="34" charset="0"/>
            </a:endParaRPr>
          </a:p>
          <a:p>
            <a:pPr eaLnBrk="1" hangingPunct="1"/>
            <a:endParaRPr lang="en-US" altLang="en-US" sz="1200" b="1" dirty="0">
              <a:solidFill>
                <a:srgbClr val="4D4D4D"/>
              </a:solidFill>
              <a:latin typeface="Arial Black" pitchFamily="34" charset="0"/>
            </a:endParaRPr>
          </a:p>
          <a:p>
            <a:pPr eaLnBrk="1" hangingPunct="1"/>
            <a:r>
              <a:rPr lang="en-US" altLang="en-US" sz="1100" b="1" dirty="0">
                <a:solidFill>
                  <a:srgbClr val="4D4D4D"/>
                </a:solidFill>
                <a:latin typeface="Arial Black" pitchFamily="34" charset="0"/>
              </a:rPr>
              <a:t>Biography</a:t>
            </a:r>
          </a:p>
          <a:p>
            <a:pPr eaLnBrk="1" hangingPunct="1"/>
            <a:endParaRPr lang="en-US" altLang="en-US" sz="1100" b="1" dirty="0">
              <a:solidFill>
                <a:srgbClr val="F8F8F8"/>
              </a:solidFill>
              <a:latin typeface="Arial Black" pitchFamily="34" charset="0"/>
            </a:endParaRPr>
          </a:p>
          <a:p>
            <a:pPr eaLnBrk="1" hangingPunct="1"/>
            <a:r>
              <a:rPr lang="en-US" altLang="en-US" sz="1100" b="1" dirty="0">
                <a:solidFill>
                  <a:srgbClr val="FFFFFF"/>
                </a:solidFill>
                <a:latin typeface="Arial Black" pitchFamily="34" charset="0"/>
              </a:rPr>
              <a:t>Resume</a:t>
            </a:r>
          </a:p>
          <a:p>
            <a:pPr eaLnBrk="1" hangingPunct="1"/>
            <a:endParaRPr lang="en-US" altLang="en-US" sz="1100" b="1" dirty="0">
              <a:solidFill>
                <a:srgbClr val="4D4D4D"/>
              </a:solidFill>
              <a:latin typeface="Arial Black" pitchFamily="34" charset="0"/>
            </a:endParaRPr>
          </a:p>
          <a:p>
            <a:pPr eaLnBrk="1" hangingPunct="1"/>
            <a:r>
              <a:rPr lang="en-US" altLang="en-US" sz="1100" b="1" dirty="0">
                <a:solidFill>
                  <a:srgbClr val="4D4D4D"/>
                </a:solidFill>
                <a:latin typeface="Arial Black" pitchFamily="34" charset="0"/>
              </a:rPr>
              <a:t>Statement</a:t>
            </a:r>
          </a:p>
          <a:p>
            <a:pPr eaLnBrk="1" hangingPunct="1"/>
            <a:endParaRPr lang="en-US" altLang="en-US" sz="1300" b="1" dirty="0">
              <a:solidFill>
                <a:srgbClr val="4D4D4D"/>
              </a:solidFill>
              <a:latin typeface="Arial Black" pitchFamily="34" charset="0"/>
            </a:endParaRPr>
          </a:p>
          <a:p>
            <a:pPr eaLnBrk="1" hangingPunct="1"/>
            <a:endParaRPr lang="en-US" altLang="en-US" sz="1200" b="1" dirty="0">
              <a:solidFill>
                <a:srgbClr val="4D4D4D"/>
              </a:solidFill>
              <a:latin typeface="Arial Black" pitchFamily="34" charset="0"/>
            </a:endParaRPr>
          </a:p>
        </p:txBody>
      </p:sp>
      <p:sp>
        <p:nvSpPr>
          <p:cNvPr id="14" name="Text Box 4"/>
          <p:cNvSpPr txBox="1">
            <a:spLocks noChangeArrowheads="1"/>
          </p:cNvSpPr>
          <p:nvPr/>
        </p:nvSpPr>
        <p:spPr bwMode="auto">
          <a:xfrm>
            <a:off x="4492800" y="515841"/>
            <a:ext cx="3196800" cy="29069496"/>
          </a:xfrm>
          <a:prstGeom prst="rect">
            <a:avLst/>
          </a:prstGeom>
          <a:solidFill>
            <a:srgbClr val="C0C0C0"/>
          </a:solidFill>
          <a:ln>
            <a:noFill/>
          </a:ln>
          <a:effectLst/>
          <a:extLst/>
        </p:spPr>
        <p:txBody>
          <a:bodyPr wrap="square">
            <a:spAutoFit/>
          </a:bodyPr>
          <a:lstStyle>
            <a:lvl1pPr marL="342900" indent="-342900" eaLnBrk="0" hangingPunct="0">
              <a:defRPr>
                <a:solidFill>
                  <a:schemeClr val="tx1"/>
                </a:solidFill>
                <a:latin typeface="Arial" charset="0"/>
                <a:cs typeface="Arial" charset="0"/>
              </a:defRPr>
            </a:lvl1pPr>
            <a:lvl2pPr marL="800100" indent="-342900" eaLnBrk="0" hangingPunct="0">
              <a:defRPr>
                <a:solidFill>
                  <a:schemeClr val="tx1"/>
                </a:solidFill>
                <a:latin typeface="Arial" charset="0"/>
                <a:cs typeface="Arial" charset="0"/>
              </a:defRPr>
            </a:lvl2pPr>
            <a:lvl3pPr marL="1257300" indent="-342900" eaLnBrk="0" hangingPunct="0">
              <a:defRPr>
                <a:solidFill>
                  <a:schemeClr val="tx1"/>
                </a:solidFill>
                <a:latin typeface="Arial" charset="0"/>
                <a:cs typeface="Arial" charset="0"/>
              </a:defRPr>
            </a:lvl3pPr>
            <a:lvl4pPr marL="1714500" indent="-342900" eaLnBrk="0" hangingPunct="0">
              <a:defRPr>
                <a:solidFill>
                  <a:schemeClr val="tx1"/>
                </a:solidFill>
                <a:latin typeface="Arial" charset="0"/>
                <a:cs typeface="Arial" charset="0"/>
              </a:defRPr>
            </a:lvl4pPr>
            <a:lvl5pPr marL="2171700" indent="-342900" eaLnBrk="0" hangingPunct="0">
              <a:defRPr>
                <a:solidFill>
                  <a:schemeClr val="tx1"/>
                </a:solidFill>
                <a:latin typeface="Arial" charset="0"/>
                <a:cs typeface="Arial" charset="0"/>
              </a:defRPr>
            </a:lvl5pPr>
            <a:lvl6pPr marL="2628900" indent="-342900" eaLnBrk="0" fontAlgn="base" hangingPunct="0">
              <a:spcBef>
                <a:spcPct val="0"/>
              </a:spcBef>
              <a:spcAft>
                <a:spcPct val="0"/>
              </a:spcAft>
              <a:defRPr>
                <a:solidFill>
                  <a:schemeClr val="tx1"/>
                </a:solidFill>
                <a:latin typeface="Arial" charset="0"/>
                <a:cs typeface="Arial" charset="0"/>
              </a:defRPr>
            </a:lvl6pPr>
            <a:lvl7pPr marL="3086100" indent="-342900" eaLnBrk="0" fontAlgn="base" hangingPunct="0">
              <a:spcBef>
                <a:spcPct val="0"/>
              </a:spcBef>
              <a:spcAft>
                <a:spcPct val="0"/>
              </a:spcAft>
              <a:defRPr>
                <a:solidFill>
                  <a:schemeClr val="tx1"/>
                </a:solidFill>
                <a:latin typeface="Arial" charset="0"/>
                <a:cs typeface="Arial" charset="0"/>
              </a:defRPr>
            </a:lvl7pPr>
            <a:lvl8pPr marL="3543300" indent="-342900" eaLnBrk="0" fontAlgn="base" hangingPunct="0">
              <a:spcBef>
                <a:spcPct val="0"/>
              </a:spcBef>
              <a:spcAft>
                <a:spcPct val="0"/>
              </a:spcAft>
              <a:defRPr>
                <a:solidFill>
                  <a:schemeClr val="tx1"/>
                </a:solidFill>
                <a:latin typeface="Arial" charset="0"/>
                <a:cs typeface="Arial" charset="0"/>
              </a:defRPr>
            </a:lvl8pPr>
            <a:lvl9pPr marL="4000500" indent="-3429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sz="1000" dirty="0">
              <a:latin typeface="Boopee" pitchFamily="2" charset="0"/>
            </a:endParaRPr>
          </a:p>
          <a:p>
            <a:pPr eaLnBrk="1" hangingPunct="1"/>
            <a:r>
              <a:rPr lang="en-US" altLang="en-US" sz="900" b="1" dirty="0" smtClean="0">
                <a:solidFill>
                  <a:srgbClr val="000000"/>
                </a:solidFill>
              </a:rPr>
              <a:t>ANDREW AITCH       </a:t>
            </a:r>
            <a:r>
              <a:rPr lang="en-US" altLang="en-US" sz="1600" b="1" dirty="0" smtClean="0">
                <a:solidFill>
                  <a:srgbClr val="000000"/>
                </a:solidFill>
              </a:rPr>
              <a:t>SERA CHANGE</a:t>
            </a:r>
            <a:endParaRPr lang="en-US" altLang="en-US" sz="1600" b="1" dirty="0">
              <a:solidFill>
                <a:srgbClr val="000000"/>
              </a:solidFill>
            </a:endParaRPr>
          </a:p>
          <a:p>
            <a:pPr eaLnBrk="1" hangingPunct="1"/>
            <a:endParaRPr lang="en-US" altLang="en-US" sz="800" b="1" dirty="0">
              <a:solidFill>
                <a:srgbClr val="000000"/>
              </a:solidFill>
            </a:endParaRPr>
          </a:p>
          <a:p>
            <a:pPr eaLnBrk="1" hangingPunct="1"/>
            <a:r>
              <a:rPr lang="en-US" altLang="en-US" sz="800" b="1" dirty="0" smtClean="0">
                <a:solidFill>
                  <a:srgbClr val="000000"/>
                </a:solidFill>
              </a:rPr>
              <a:t>Born Andrzej </a:t>
            </a:r>
            <a:r>
              <a:rPr lang="en-US" altLang="en-US" sz="800" b="1" dirty="0" err="1" smtClean="0">
                <a:solidFill>
                  <a:srgbClr val="000000"/>
                </a:solidFill>
              </a:rPr>
              <a:t>Haladuda</a:t>
            </a:r>
            <a:endParaRPr lang="en-US" altLang="en-US" sz="800" b="1" dirty="0" smtClean="0">
              <a:solidFill>
                <a:srgbClr val="000000"/>
              </a:solidFill>
            </a:endParaRPr>
          </a:p>
          <a:p>
            <a:pPr eaLnBrk="1" hangingPunct="1"/>
            <a:r>
              <a:rPr lang="en-US" altLang="en-US" sz="800" dirty="0" smtClean="0">
                <a:solidFill>
                  <a:srgbClr val="000000"/>
                </a:solidFill>
              </a:rPr>
              <a:t>American photographer of </a:t>
            </a:r>
            <a:r>
              <a:rPr lang="en-US" altLang="en-US" sz="800" dirty="0">
                <a:solidFill>
                  <a:srgbClr val="000000"/>
                </a:solidFill>
              </a:rPr>
              <a:t>European </a:t>
            </a:r>
            <a:r>
              <a:rPr lang="en-US" altLang="en-US" sz="800" dirty="0" smtClean="0">
                <a:solidFill>
                  <a:srgbClr val="000000"/>
                </a:solidFill>
              </a:rPr>
              <a:t>descent </a:t>
            </a:r>
            <a:r>
              <a:rPr lang="en-US" altLang="en-US" sz="800" dirty="0">
                <a:solidFill>
                  <a:srgbClr val="000000"/>
                </a:solidFill>
              </a:rPr>
              <a:t>residing and </a:t>
            </a:r>
            <a:r>
              <a:rPr lang="en-US" altLang="en-US" sz="800" dirty="0" smtClean="0">
                <a:solidFill>
                  <a:srgbClr val="000000"/>
                </a:solidFill>
              </a:rPr>
              <a:t>working</a:t>
            </a:r>
          </a:p>
          <a:p>
            <a:pPr eaLnBrk="1" hangingPunct="1"/>
            <a:r>
              <a:rPr lang="en-US" altLang="en-US" sz="800" dirty="0" smtClean="0">
                <a:solidFill>
                  <a:srgbClr val="000000"/>
                </a:solidFill>
              </a:rPr>
              <a:t>in Paris and New </a:t>
            </a:r>
            <a:r>
              <a:rPr lang="en-US" altLang="en-US" sz="800" dirty="0">
                <a:solidFill>
                  <a:srgbClr val="000000"/>
                </a:solidFill>
              </a:rPr>
              <a:t>York</a:t>
            </a:r>
            <a:r>
              <a:rPr lang="en-US" altLang="en-US" sz="800" b="1" dirty="0">
                <a:solidFill>
                  <a:srgbClr val="000000"/>
                </a:solidFill>
              </a:rPr>
              <a:t>  </a:t>
            </a:r>
          </a:p>
          <a:p>
            <a:pPr eaLnBrk="1" hangingPunct="1"/>
            <a:endParaRPr lang="en-US" altLang="en-US" sz="800" b="1" dirty="0">
              <a:solidFill>
                <a:srgbClr val="000000"/>
              </a:solidFill>
            </a:endParaRPr>
          </a:p>
          <a:p>
            <a:pPr eaLnBrk="1" hangingPunct="1"/>
            <a:r>
              <a:rPr lang="en-US" altLang="en-US" sz="800" dirty="0">
                <a:solidFill>
                  <a:srgbClr val="000000"/>
                </a:solidFill>
              </a:rPr>
              <a:t>9 Vogel Lane</a:t>
            </a:r>
          </a:p>
          <a:p>
            <a:pPr eaLnBrk="1" hangingPunct="1"/>
            <a:r>
              <a:rPr lang="en-US" altLang="en-US" sz="800" dirty="0">
                <a:solidFill>
                  <a:srgbClr val="000000"/>
                </a:solidFill>
              </a:rPr>
              <a:t>Staten Island, </a:t>
            </a:r>
            <a:r>
              <a:rPr lang="en-US" altLang="en-US" sz="800" dirty="0" smtClean="0">
                <a:solidFill>
                  <a:srgbClr val="000000"/>
                </a:solidFill>
              </a:rPr>
              <a:t>New York 10314, </a:t>
            </a:r>
            <a:r>
              <a:rPr lang="en-US" altLang="en-US" sz="800" dirty="0">
                <a:solidFill>
                  <a:srgbClr val="000000"/>
                </a:solidFill>
              </a:rPr>
              <a:t>USA</a:t>
            </a:r>
          </a:p>
          <a:p>
            <a:pPr eaLnBrk="1" hangingPunct="1"/>
            <a:r>
              <a:rPr lang="en-US" altLang="en-US" sz="800" dirty="0">
                <a:solidFill>
                  <a:srgbClr val="000000"/>
                </a:solidFill>
              </a:rPr>
              <a:t>+ 1 718 815 39 16        </a:t>
            </a:r>
          </a:p>
          <a:p>
            <a:pPr eaLnBrk="1" hangingPunct="1"/>
            <a:r>
              <a:rPr lang="en-US" altLang="en-US" sz="800" dirty="0" smtClean="0">
                <a:solidFill>
                  <a:srgbClr val="000000"/>
                </a:solidFill>
              </a:rPr>
              <a:t>andrewaitchusa@gmail.com</a:t>
            </a:r>
            <a:endParaRPr lang="en-US" altLang="en-US" sz="800" dirty="0">
              <a:solidFill>
                <a:srgbClr val="000000"/>
              </a:solidFill>
            </a:endParaRPr>
          </a:p>
          <a:p>
            <a:pPr eaLnBrk="1" hangingPunct="1"/>
            <a:r>
              <a:rPr lang="en-US" altLang="en-US" sz="800" dirty="0" smtClean="0">
                <a:solidFill>
                  <a:srgbClr val="000000"/>
                </a:solidFill>
              </a:rPr>
              <a:t>www.andrewaitch.com</a:t>
            </a:r>
            <a:endParaRPr lang="en-US" altLang="en-US" sz="800" b="1" dirty="0">
              <a:solidFill>
                <a:srgbClr val="000000"/>
              </a:solidFill>
            </a:endParaRPr>
          </a:p>
          <a:p>
            <a:pPr eaLnBrk="1" hangingPunct="1"/>
            <a:endParaRPr lang="en-US" altLang="en-US" sz="800" b="1" dirty="0">
              <a:solidFill>
                <a:srgbClr val="000000"/>
              </a:solidFill>
            </a:endParaRPr>
          </a:p>
          <a:p>
            <a:pPr eaLnBrk="1" hangingPunct="1"/>
            <a:r>
              <a:rPr lang="en-US" altLang="en-US" sz="800" b="1" dirty="0">
                <a:solidFill>
                  <a:srgbClr val="000000"/>
                </a:solidFill>
              </a:rPr>
              <a:t>Education</a:t>
            </a:r>
          </a:p>
          <a:p>
            <a:pPr eaLnBrk="1" hangingPunct="1"/>
            <a:endParaRPr lang="en-US" altLang="en-US" sz="800" dirty="0" smtClean="0">
              <a:solidFill>
                <a:srgbClr val="000000"/>
              </a:solidFill>
            </a:endParaRPr>
          </a:p>
          <a:p>
            <a:pPr eaLnBrk="1" hangingPunct="1"/>
            <a:r>
              <a:rPr lang="en-US" altLang="en-US" sz="800" dirty="0" smtClean="0">
                <a:solidFill>
                  <a:srgbClr val="000000"/>
                </a:solidFill>
              </a:rPr>
              <a:t>1976    </a:t>
            </a:r>
            <a:r>
              <a:rPr lang="en-US" altLang="en-US" sz="800" dirty="0">
                <a:solidFill>
                  <a:srgbClr val="000000"/>
                </a:solidFill>
              </a:rPr>
              <a:t>Master in History of Culture, Poznan University, Poland</a:t>
            </a:r>
          </a:p>
          <a:p>
            <a:r>
              <a:rPr lang="en-US" altLang="en-US" sz="800" dirty="0">
                <a:solidFill>
                  <a:srgbClr val="000000"/>
                </a:solidFill>
              </a:rPr>
              <a:t>1984    </a:t>
            </a:r>
            <a:r>
              <a:rPr lang="en-US" sz="800" dirty="0"/>
              <a:t>Master of Advanced Studies in Visual Semiology, University of Sorbonne, Paris</a:t>
            </a:r>
          </a:p>
          <a:p>
            <a:pPr eaLnBrk="1" hangingPunct="1"/>
            <a:r>
              <a:rPr lang="en-US" altLang="en-US" sz="800" dirty="0" smtClean="0">
                <a:solidFill>
                  <a:srgbClr val="000000"/>
                </a:solidFill>
              </a:rPr>
              <a:t>1990    </a:t>
            </a:r>
            <a:r>
              <a:rPr lang="en-US" altLang="en-US" sz="800" dirty="0">
                <a:solidFill>
                  <a:srgbClr val="000000"/>
                </a:solidFill>
              </a:rPr>
              <a:t>Professional Diploma of Photography,  Academy of Paris</a:t>
            </a:r>
          </a:p>
          <a:p>
            <a:pPr eaLnBrk="1" hangingPunct="1"/>
            <a:r>
              <a:rPr lang="en-US" altLang="en-US" sz="800" dirty="0">
                <a:solidFill>
                  <a:srgbClr val="000000"/>
                </a:solidFill>
              </a:rPr>
              <a:t>1991    Diploma of Photography, French Society of Photography, </a:t>
            </a:r>
            <a:r>
              <a:rPr lang="fr-FR" altLang="en-US" sz="800" dirty="0">
                <a:solidFill>
                  <a:srgbClr val="000000"/>
                </a:solidFill>
              </a:rPr>
              <a:t>Jean Yves du </a:t>
            </a:r>
            <a:r>
              <a:rPr lang="fr-FR" altLang="en-US" sz="800" dirty="0" err="1">
                <a:solidFill>
                  <a:srgbClr val="000000"/>
                </a:solidFill>
              </a:rPr>
              <a:t>Barré’s</a:t>
            </a:r>
            <a:r>
              <a:rPr lang="fr-FR" altLang="en-US" sz="800" dirty="0">
                <a:solidFill>
                  <a:srgbClr val="000000"/>
                </a:solidFill>
              </a:rPr>
              <a:t> Atelier, Paris</a:t>
            </a:r>
            <a:endParaRPr lang="en-US" altLang="en-US" sz="800" dirty="0">
              <a:solidFill>
                <a:srgbClr val="000000"/>
              </a:solidFill>
            </a:endParaRPr>
          </a:p>
          <a:p>
            <a:pPr eaLnBrk="1" hangingPunct="1">
              <a:buFontTx/>
              <a:buAutoNum type="arabicPlain" startAt="1994"/>
            </a:pPr>
            <a:r>
              <a:rPr lang="en-US" altLang="en-US" sz="800" dirty="0">
                <a:solidFill>
                  <a:srgbClr val="000000"/>
                </a:solidFill>
              </a:rPr>
              <a:t>Photojournalism Certificate in School of Journalism, Paris</a:t>
            </a:r>
          </a:p>
          <a:p>
            <a:pPr eaLnBrk="1" hangingPunct="1"/>
            <a:endParaRPr lang="en-US" altLang="en-US" sz="800" dirty="0">
              <a:solidFill>
                <a:srgbClr val="000000"/>
              </a:solidFill>
            </a:endParaRPr>
          </a:p>
          <a:p>
            <a:pPr eaLnBrk="1" hangingPunct="1"/>
            <a:endParaRPr lang="en-US" altLang="en-US" sz="800" b="1" dirty="0">
              <a:solidFill>
                <a:srgbClr val="000000"/>
              </a:solidFill>
            </a:endParaRPr>
          </a:p>
          <a:p>
            <a:pPr eaLnBrk="1" hangingPunct="1"/>
            <a:r>
              <a:rPr lang="en-US" altLang="en-US" sz="800" b="1" dirty="0">
                <a:solidFill>
                  <a:srgbClr val="000000"/>
                </a:solidFill>
              </a:rPr>
              <a:t>Career History</a:t>
            </a:r>
          </a:p>
          <a:p>
            <a:pPr eaLnBrk="1" hangingPunct="1"/>
            <a:endParaRPr lang="en-US" altLang="en-US" sz="800" dirty="0">
              <a:solidFill>
                <a:srgbClr val="000000"/>
              </a:solidFill>
            </a:endParaRPr>
          </a:p>
          <a:p>
            <a:pPr eaLnBrk="1" hangingPunct="1"/>
            <a:r>
              <a:rPr lang="en-US" altLang="en-US" sz="800" dirty="0">
                <a:solidFill>
                  <a:srgbClr val="000000"/>
                </a:solidFill>
              </a:rPr>
              <a:t>1984 -1993    Photographer for different private, public and </a:t>
            </a:r>
          </a:p>
          <a:p>
            <a:pPr eaLnBrk="1" hangingPunct="1"/>
            <a:r>
              <a:rPr lang="en-US" altLang="en-US" sz="800" dirty="0">
                <a:solidFill>
                  <a:srgbClr val="000000"/>
                </a:solidFill>
              </a:rPr>
              <a:t>                      government </a:t>
            </a:r>
            <a:r>
              <a:rPr lang="fr-FR" altLang="en-US" sz="800" dirty="0">
                <a:solidFill>
                  <a:srgbClr val="000000"/>
                </a:solidFill>
              </a:rPr>
              <a:t>institutions (</a:t>
            </a:r>
            <a:r>
              <a:rPr lang="fr-FR" altLang="en-US" sz="800" dirty="0" err="1">
                <a:solidFill>
                  <a:srgbClr val="000000"/>
                </a:solidFill>
              </a:rPr>
              <a:t>e.g</a:t>
            </a:r>
            <a:r>
              <a:rPr lang="fr-FR" altLang="en-US" sz="800" dirty="0">
                <a:solidFill>
                  <a:srgbClr val="000000"/>
                </a:solidFill>
              </a:rPr>
              <a:t>. in Conseil Général Val </a:t>
            </a:r>
          </a:p>
          <a:p>
            <a:pPr eaLnBrk="1" hangingPunct="1"/>
            <a:r>
              <a:rPr lang="fr-FR" altLang="en-US" sz="800" dirty="0">
                <a:solidFill>
                  <a:srgbClr val="000000"/>
                </a:solidFill>
              </a:rPr>
              <a:t>                      d’Oise), France</a:t>
            </a:r>
            <a:endParaRPr lang="en-US" altLang="en-US" sz="800" dirty="0">
              <a:solidFill>
                <a:srgbClr val="000000"/>
              </a:solidFill>
            </a:endParaRPr>
          </a:p>
          <a:p>
            <a:pPr eaLnBrk="1" hangingPunct="1"/>
            <a:r>
              <a:rPr lang="en-US" altLang="en-US" sz="800" dirty="0">
                <a:solidFill>
                  <a:srgbClr val="000000"/>
                </a:solidFill>
              </a:rPr>
              <a:t>Since 1999    Freelance photographer in Paris and New York</a:t>
            </a:r>
          </a:p>
          <a:p>
            <a:pPr eaLnBrk="1" hangingPunct="1"/>
            <a:endParaRPr lang="en-US" altLang="en-US" sz="800" b="1" dirty="0">
              <a:solidFill>
                <a:srgbClr val="000000"/>
              </a:solidFill>
            </a:endParaRPr>
          </a:p>
          <a:p>
            <a:pPr eaLnBrk="1" hangingPunct="1"/>
            <a:endParaRPr lang="en-US" altLang="en-US" sz="800" b="1" dirty="0">
              <a:solidFill>
                <a:srgbClr val="000000"/>
              </a:solidFill>
            </a:endParaRPr>
          </a:p>
          <a:p>
            <a:pPr eaLnBrk="1" hangingPunct="1"/>
            <a:r>
              <a:rPr lang="en-US" altLang="en-US" sz="800" b="1" dirty="0" smtClean="0">
                <a:solidFill>
                  <a:srgbClr val="000000"/>
                </a:solidFill>
              </a:rPr>
              <a:t>Teaching</a:t>
            </a:r>
          </a:p>
          <a:p>
            <a:pPr eaLnBrk="1" hangingPunct="1"/>
            <a:endParaRPr lang="en-US" altLang="en-US" sz="800" dirty="0" smtClean="0">
              <a:solidFill>
                <a:srgbClr val="000000"/>
              </a:solidFill>
            </a:endParaRPr>
          </a:p>
          <a:p>
            <a:pPr eaLnBrk="1" hangingPunct="1"/>
            <a:r>
              <a:rPr lang="en-US" altLang="en-US" sz="800" dirty="0">
                <a:solidFill>
                  <a:srgbClr val="000000"/>
                </a:solidFill>
              </a:rPr>
              <a:t>1976 -1982     Assistant Professor at the Academy of Pedagogical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Sciences </a:t>
            </a:r>
            <a:r>
              <a:rPr lang="en-US" altLang="en-US" sz="800" dirty="0">
                <a:solidFill>
                  <a:srgbClr val="000000"/>
                </a:solidFill>
              </a:rPr>
              <a:t>in </a:t>
            </a:r>
            <a:r>
              <a:rPr lang="en-US" altLang="en-US" sz="800" dirty="0" err="1" smtClean="0">
                <a:solidFill>
                  <a:srgbClr val="000000"/>
                </a:solidFill>
              </a:rPr>
              <a:t>Zielona</a:t>
            </a:r>
            <a:r>
              <a:rPr lang="en-US" altLang="en-US" sz="800" dirty="0" smtClean="0">
                <a:solidFill>
                  <a:srgbClr val="000000"/>
                </a:solidFill>
              </a:rPr>
              <a:t> </a:t>
            </a:r>
            <a:r>
              <a:rPr lang="en-US" altLang="en-US" sz="800" dirty="0">
                <a:solidFill>
                  <a:srgbClr val="000000"/>
                </a:solidFill>
              </a:rPr>
              <a:t>Gora, Poland	                 </a:t>
            </a:r>
          </a:p>
          <a:p>
            <a:pPr eaLnBrk="1" hangingPunct="1"/>
            <a:r>
              <a:rPr lang="en-US" altLang="en-US" sz="800" dirty="0">
                <a:solidFill>
                  <a:srgbClr val="000000"/>
                </a:solidFill>
              </a:rPr>
              <a:t>1994 -1995     Assistant Photographer in Professor André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a:t>
            </a:r>
            <a:r>
              <a:rPr lang="en-US" altLang="en-US" sz="800" dirty="0" err="1" smtClean="0">
                <a:solidFill>
                  <a:srgbClr val="000000"/>
                </a:solidFill>
              </a:rPr>
              <a:t>Rochefort’s</a:t>
            </a:r>
            <a:r>
              <a:rPr lang="en-US" altLang="en-US" sz="800" dirty="0" smtClean="0">
                <a:solidFill>
                  <a:srgbClr val="000000"/>
                </a:solidFill>
              </a:rPr>
              <a:t> </a:t>
            </a:r>
            <a:r>
              <a:rPr lang="en-US" altLang="en-US" sz="800" dirty="0">
                <a:solidFill>
                  <a:srgbClr val="000000"/>
                </a:solidFill>
              </a:rPr>
              <a:t>Workshop in </a:t>
            </a:r>
            <a:r>
              <a:rPr lang="en-US" altLang="en-US" sz="800" dirty="0" err="1">
                <a:solidFill>
                  <a:srgbClr val="000000"/>
                </a:solidFill>
              </a:rPr>
              <a:t>Ecole</a:t>
            </a:r>
            <a:r>
              <a:rPr lang="en-US" altLang="en-US" sz="800" dirty="0">
                <a:solidFill>
                  <a:srgbClr val="000000"/>
                </a:solidFill>
              </a:rPr>
              <a:t> </a:t>
            </a:r>
          </a:p>
          <a:p>
            <a:pPr eaLnBrk="1" hangingPunct="1"/>
            <a:r>
              <a:rPr lang="en-US" altLang="en-US" sz="800" dirty="0">
                <a:solidFill>
                  <a:srgbClr val="000000"/>
                </a:solidFill>
              </a:rPr>
              <a:t>                       </a:t>
            </a:r>
            <a:r>
              <a:rPr lang="en-US" altLang="en-US" sz="800" dirty="0" err="1">
                <a:solidFill>
                  <a:srgbClr val="000000"/>
                </a:solidFill>
              </a:rPr>
              <a:t>Nationale</a:t>
            </a:r>
            <a:r>
              <a:rPr lang="en-US" altLang="en-US" sz="800" dirty="0">
                <a:solidFill>
                  <a:srgbClr val="000000"/>
                </a:solidFill>
              </a:rPr>
              <a:t> </a:t>
            </a:r>
            <a:r>
              <a:rPr lang="en-US" altLang="en-US" sz="800" dirty="0" err="1">
                <a:solidFill>
                  <a:srgbClr val="000000"/>
                </a:solidFill>
              </a:rPr>
              <a:t>Supérieure</a:t>
            </a:r>
            <a:r>
              <a:rPr lang="en-US" altLang="en-US" sz="800" dirty="0">
                <a:solidFill>
                  <a:srgbClr val="000000"/>
                </a:solidFill>
              </a:rPr>
              <a:t> des Arts </a:t>
            </a:r>
            <a:r>
              <a:rPr lang="en-US" altLang="en-US" sz="800" dirty="0" err="1">
                <a:solidFill>
                  <a:srgbClr val="000000"/>
                </a:solidFill>
              </a:rPr>
              <a:t>Décoratifs</a:t>
            </a:r>
            <a:r>
              <a:rPr lang="en-US" altLang="en-US" sz="800" dirty="0">
                <a:solidFill>
                  <a:srgbClr val="000000"/>
                </a:solidFill>
              </a:rPr>
              <a:t> in Paris, </a:t>
            </a:r>
            <a:endParaRPr lang="en-US" altLang="en-US" sz="800" dirty="0" smtClean="0">
              <a:solidFill>
                <a:srgbClr val="000000"/>
              </a:solidFill>
            </a:endParaRPr>
          </a:p>
          <a:p>
            <a:pPr eaLnBrk="1" hangingPunct="1"/>
            <a:r>
              <a:rPr lang="en-US" altLang="en-US" sz="800" dirty="0">
                <a:solidFill>
                  <a:srgbClr val="000000"/>
                </a:solidFill>
              </a:rPr>
              <a:t> </a:t>
            </a:r>
            <a:r>
              <a:rPr lang="en-US" altLang="en-US" sz="800" dirty="0" smtClean="0">
                <a:solidFill>
                  <a:srgbClr val="000000"/>
                </a:solidFill>
              </a:rPr>
              <a:t>                      France</a:t>
            </a:r>
            <a:endParaRPr lang="en-US" altLang="en-US" sz="800" dirty="0">
              <a:solidFill>
                <a:srgbClr val="000000"/>
              </a:solidFill>
            </a:endParaRPr>
          </a:p>
          <a:p>
            <a:pPr eaLnBrk="1" hangingPunct="1"/>
            <a:r>
              <a:rPr lang="en-US" altLang="en-US" sz="800" dirty="0">
                <a:solidFill>
                  <a:srgbClr val="000000"/>
                </a:solidFill>
              </a:rPr>
              <a:t>1995 -1997     Instructor Photographer at </a:t>
            </a:r>
            <a:r>
              <a:rPr lang="en-US" altLang="en-US" sz="800" dirty="0" err="1">
                <a:solidFill>
                  <a:srgbClr val="000000"/>
                </a:solidFill>
              </a:rPr>
              <a:t>Ecole</a:t>
            </a:r>
            <a:r>
              <a:rPr lang="en-US" altLang="en-US" sz="800" dirty="0">
                <a:solidFill>
                  <a:srgbClr val="000000"/>
                </a:solidFill>
              </a:rPr>
              <a:t> </a:t>
            </a:r>
            <a:r>
              <a:rPr lang="en-US" altLang="en-US" sz="800" dirty="0" err="1">
                <a:solidFill>
                  <a:srgbClr val="000000"/>
                </a:solidFill>
              </a:rPr>
              <a:t>Nationale</a:t>
            </a:r>
            <a:r>
              <a:rPr lang="en-US" altLang="en-US" sz="800" dirty="0">
                <a:solidFill>
                  <a:srgbClr val="000000"/>
                </a:solidFill>
              </a:rPr>
              <a:t>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a:t>
            </a:r>
            <a:r>
              <a:rPr lang="en-US" altLang="en-US" sz="800" dirty="0" err="1" smtClean="0">
                <a:solidFill>
                  <a:srgbClr val="000000"/>
                </a:solidFill>
              </a:rPr>
              <a:t>Supérieure</a:t>
            </a:r>
            <a:r>
              <a:rPr lang="en-US" altLang="en-US" sz="800" dirty="0" smtClean="0">
                <a:solidFill>
                  <a:srgbClr val="000000"/>
                </a:solidFill>
              </a:rPr>
              <a:t> </a:t>
            </a:r>
            <a:r>
              <a:rPr lang="en-US" altLang="en-US" sz="800" dirty="0">
                <a:solidFill>
                  <a:srgbClr val="000000"/>
                </a:solidFill>
              </a:rPr>
              <a:t>des  Arts </a:t>
            </a:r>
            <a:r>
              <a:rPr lang="en-US" altLang="en-US" sz="800" dirty="0" err="1" smtClean="0">
                <a:solidFill>
                  <a:srgbClr val="000000"/>
                </a:solidFill>
              </a:rPr>
              <a:t>Décoratifs</a:t>
            </a:r>
            <a:r>
              <a:rPr lang="en-US" altLang="en-US" sz="800" dirty="0">
                <a:solidFill>
                  <a:srgbClr val="000000"/>
                </a:solidFill>
              </a:rPr>
              <a:t> </a:t>
            </a:r>
            <a:r>
              <a:rPr lang="en-US" altLang="en-US" sz="800" dirty="0" smtClean="0">
                <a:solidFill>
                  <a:srgbClr val="000000"/>
                </a:solidFill>
              </a:rPr>
              <a:t>in </a:t>
            </a:r>
            <a:r>
              <a:rPr lang="en-US" altLang="en-US" sz="800" dirty="0">
                <a:solidFill>
                  <a:srgbClr val="000000"/>
                </a:solidFill>
              </a:rPr>
              <a:t>Paris, France</a:t>
            </a:r>
          </a:p>
          <a:p>
            <a:pPr eaLnBrk="1" hangingPunct="1"/>
            <a:r>
              <a:rPr lang="en-US" altLang="en-US" sz="800" dirty="0">
                <a:solidFill>
                  <a:srgbClr val="000000"/>
                </a:solidFill>
              </a:rPr>
              <a:t>1997 -1998     Assistant Professor at the Academy of Fine Arts in </a:t>
            </a:r>
            <a:endParaRPr lang="en-US" altLang="en-US" sz="800" dirty="0" smtClean="0">
              <a:solidFill>
                <a:srgbClr val="000000"/>
              </a:solidFill>
            </a:endParaRPr>
          </a:p>
          <a:p>
            <a:pPr eaLnBrk="1" hangingPunct="1"/>
            <a:r>
              <a:rPr lang="en-US" altLang="en-US" sz="800" dirty="0">
                <a:solidFill>
                  <a:srgbClr val="000000"/>
                </a:solidFill>
              </a:rPr>
              <a:t> </a:t>
            </a:r>
            <a:r>
              <a:rPr lang="en-US" altLang="en-US" sz="800" dirty="0" smtClean="0">
                <a:solidFill>
                  <a:srgbClr val="000000"/>
                </a:solidFill>
              </a:rPr>
              <a:t>                      Poznan</a:t>
            </a:r>
            <a:r>
              <a:rPr lang="en-US" altLang="en-US" sz="800" dirty="0">
                <a:solidFill>
                  <a:srgbClr val="000000"/>
                </a:solidFill>
              </a:rPr>
              <a:t>, </a:t>
            </a:r>
            <a:r>
              <a:rPr lang="en-US" altLang="en-US" sz="800" dirty="0" smtClean="0">
                <a:solidFill>
                  <a:srgbClr val="000000"/>
                </a:solidFill>
              </a:rPr>
              <a:t>Poland. Organizer </a:t>
            </a:r>
            <a:r>
              <a:rPr lang="en-US" altLang="en-US" sz="800" dirty="0">
                <a:solidFill>
                  <a:srgbClr val="000000"/>
                </a:solidFill>
              </a:rPr>
              <a:t>and Supervisor of </a:t>
            </a:r>
            <a:endParaRPr lang="en-US" altLang="en-US" sz="800" dirty="0" smtClean="0">
              <a:solidFill>
                <a:srgbClr val="000000"/>
              </a:solidFill>
            </a:endParaRPr>
          </a:p>
          <a:p>
            <a:pPr eaLnBrk="1" hangingPunct="1"/>
            <a:r>
              <a:rPr lang="en-US" altLang="en-US" sz="800" dirty="0">
                <a:solidFill>
                  <a:srgbClr val="000000"/>
                </a:solidFill>
              </a:rPr>
              <a:t> </a:t>
            </a:r>
            <a:r>
              <a:rPr lang="en-US" altLang="en-US" sz="800" dirty="0" smtClean="0">
                <a:solidFill>
                  <a:srgbClr val="000000"/>
                </a:solidFill>
              </a:rPr>
              <a:t>                      Documentary </a:t>
            </a:r>
            <a:r>
              <a:rPr lang="en-US" altLang="en-US" sz="800" dirty="0">
                <a:solidFill>
                  <a:srgbClr val="000000"/>
                </a:solidFill>
              </a:rPr>
              <a:t>Photography Workshop at </a:t>
            </a:r>
          </a:p>
          <a:p>
            <a:pPr eaLnBrk="1" hangingPunct="1"/>
            <a:r>
              <a:rPr lang="en-US" altLang="en-US" sz="800" dirty="0">
                <a:solidFill>
                  <a:srgbClr val="000000"/>
                </a:solidFill>
              </a:rPr>
              <a:t>                       the Academy of Fine Arts in Poznan, Poland</a:t>
            </a:r>
          </a:p>
          <a:p>
            <a:pPr eaLnBrk="1" hangingPunct="1"/>
            <a:endParaRPr lang="en-US" altLang="en-US" sz="800" dirty="0">
              <a:solidFill>
                <a:srgbClr val="000000"/>
              </a:solidFill>
            </a:endParaRPr>
          </a:p>
          <a:p>
            <a:pPr eaLnBrk="1" hangingPunct="1"/>
            <a:r>
              <a:rPr lang="en-US" altLang="en-US" sz="800" b="1" dirty="0">
                <a:solidFill>
                  <a:srgbClr val="000000"/>
                </a:solidFill>
              </a:rPr>
              <a:t>Area of </a:t>
            </a:r>
            <a:r>
              <a:rPr lang="en-US" altLang="en-US" sz="800" b="1" dirty="0" err="1">
                <a:solidFill>
                  <a:srgbClr val="000000"/>
                </a:solidFill>
              </a:rPr>
              <a:t>intrest</a:t>
            </a:r>
            <a:endParaRPr lang="en-US" altLang="en-US" sz="800" b="1" dirty="0">
              <a:solidFill>
                <a:srgbClr val="000000"/>
              </a:solidFill>
            </a:endParaRPr>
          </a:p>
          <a:p>
            <a:pPr eaLnBrk="1" hangingPunct="1"/>
            <a:endParaRPr lang="en-US" altLang="en-US" sz="800" dirty="0">
              <a:solidFill>
                <a:srgbClr val="000000"/>
              </a:solidFill>
            </a:endParaRPr>
          </a:p>
          <a:p>
            <a:pPr eaLnBrk="1" hangingPunct="1"/>
            <a:r>
              <a:rPr lang="en-US" altLang="en-US" sz="800" dirty="0" smtClean="0">
                <a:solidFill>
                  <a:srgbClr val="000000"/>
                </a:solidFill>
              </a:rPr>
              <a:t>Fine </a:t>
            </a:r>
            <a:r>
              <a:rPr lang="en-US" altLang="en-US" sz="800" dirty="0">
                <a:solidFill>
                  <a:srgbClr val="000000"/>
                </a:solidFill>
              </a:rPr>
              <a:t>Art Photography, Portrait</a:t>
            </a:r>
          </a:p>
          <a:p>
            <a:pPr eaLnBrk="1" hangingPunct="1"/>
            <a:r>
              <a:rPr lang="en-US" altLang="en-US" sz="800" dirty="0">
                <a:solidFill>
                  <a:srgbClr val="000000"/>
                </a:solidFill>
              </a:rPr>
              <a:t>Social Documentary and Anthropological Photography</a:t>
            </a:r>
          </a:p>
          <a:p>
            <a:pPr eaLnBrk="1" hangingPunct="1"/>
            <a:r>
              <a:rPr lang="en-US" altLang="en-US" sz="800" dirty="0">
                <a:solidFill>
                  <a:srgbClr val="000000"/>
                </a:solidFill>
              </a:rPr>
              <a:t>Abstract Photography</a:t>
            </a:r>
          </a:p>
          <a:p>
            <a:pPr eaLnBrk="1" hangingPunct="1"/>
            <a:r>
              <a:rPr lang="en-US" altLang="en-US" sz="800" dirty="0">
                <a:solidFill>
                  <a:srgbClr val="000000"/>
                </a:solidFill>
              </a:rPr>
              <a:t>Exhibition Design</a:t>
            </a:r>
          </a:p>
          <a:p>
            <a:pPr eaLnBrk="1" hangingPunct="1"/>
            <a:endParaRPr lang="en-US" altLang="en-US" sz="800" dirty="0">
              <a:solidFill>
                <a:srgbClr val="000000"/>
              </a:solidFill>
            </a:endParaRPr>
          </a:p>
          <a:p>
            <a:pPr eaLnBrk="1" hangingPunct="1"/>
            <a:r>
              <a:rPr lang="en-US" altLang="en-US" sz="800" b="1" dirty="0">
                <a:solidFill>
                  <a:srgbClr val="000000"/>
                </a:solidFill>
              </a:rPr>
              <a:t>Selected group exhibitions</a:t>
            </a:r>
          </a:p>
          <a:p>
            <a:pPr eaLnBrk="1" hangingPunct="1"/>
            <a:endParaRPr lang="en-US" altLang="en-US" sz="800" dirty="0">
              <a:solidFill>
                <a:srgbClr val="000000"/>
              </a:solidFill>
            </a:endParaRPr>
          </a:p>
          <a:p>
            <a:pPr eaLnBrk="1" hangingPunct="1"/>
            <a:r>
              <a:rPr lang="en-US" altLang="en-US" sz="800" dirty="0" smtClean="0">
                <a:solidFill>
                  <a:srgbClr val="000000"/>
                </a:solidFill>
              </a:rPr>
              <a:t>1991    Photographers </a:t>
            </a:r>
            <a:r>
              <a:rPr lang="en-US" altLang="en-US" sz="800" dirty="0">
                <a:solidFill>
                  <a:srgbClr val="000000"/>
                </a:solidFill>
              </a:rPr>
              <a:t>of French Society of Photography, </a:t>
            </a:r>
            <a:r>
              <a:rPr lang="en-US" altLang="en-US" sz="800" dirty="0" smtClean="0">
                <a:solidFill>
                  <a:srgbClr val="000000"/>
                </a:solidFill>
              </a:rPr>
              <a:t>SFP Gallery, Paris</a:t>
            </a:r>
            <a:endParaRPr lang="en-US" altLang="en-US" sz="800" dirty="0">
              <a:solidFill>
                <a:srgbClr val="000000"/>
              </a:solidFill>
            </a:endParaRPr>
          </a:p>
          <a:p>
            <a:pPr eaLnBrk="1" hangingPunct="1"/>
            <a:r>
              <a:rPr lang="en-US" altLang="en-US" sz="800" dirty="0" smtClean="0">
                <a:solidFill>
                  <a:srgbClr val="000000"/>
                </a:solidFill>
              </a:rPr>
              <a:t>1998    First </a:t>
            </a:r>
            <a:r>
              <a:rPr lang="en-US" altLang="en-US" sz="800" dirty="0">
                <a:solidFill>
                  <a:srgbClr val="000000"/>
                </a:solidFill>
              </a:rPr>
              <a:t>Biennial of Polish Photography, </a:t>
            </a:r>
            <a:r>
              <a:rPr lang="en-US" altLang="en-US" sz="800" dirty="0" err="1">
                <a:solidFill>
                  <a:srgbClr val="000000"/>
                </a:solidFill>
              </a:rPr>
              <a:t>Galeria</a:t>
            </a:r>
            <a:r>
              <a:rPr lang="en-US" altLang="en-US" sz="800" dirty="0">
                <a:solidFill>
                  <a:srgbClr val="000000"/>
                </a:solidFill>
              </a:rPr>
              <a:t> u </a:t>
            </a:r>
            <a:r>
              <a:rPr lang="en-US" altLang="en-US" sz="800" dirty="0" err="1">
                <a:solidFill>
                  <a:srgbClr val="000000"/>
                </a:solidFill>
              </a:rPr>
              <a:t>Jezuitow</a:t>
            </a:r>
            <a:r>
              <a:rPr lang="en-US" altLang="en-US" sz="800" dirty="0">
                <a:solidFill>
                  <a:srgbClr val="000000"/>
                </a:solidFill>
              </a:rPr>
              <a:t>, Poznan</a:t>
            </a:r>
          </a:p>
          <a:p>
            <a:pPr eaLnBrk="1" hangingPunct="1"/>
            <a:r>
              <a:rPr lang="en-US" altLang="en-US" sz="800" dirty="0">
                <a:solidFill>
                  <a:srgbClr val="000000"/>
                </a:solidFill>
              </a:rPr>
              <a:t>1999   </a:t>
            </a:r>
            <a:r>
              <a:rPr lang="en-US" altLang="en-US" sz="800" dirty="0" smtClean="0">
                <a:solidFill>
                  <a:srgbClr val="000000"/>
                </a:solidFill>
              </a:rPr>
              <a:t> Polish </a:t>
            </a:r>
            <a:r>
              <a:rPr lang="en-US" altLang="en-US" sz="800" dirty="0">
                <a:solidFill>
                  <a:srgbClr val="000000"/>
                </a:solidFill>
              </a:rPr>
              <a:t>Photography in the World, The Polish Association of Photographers</a:t>
            </a:r>
          </a:p>
          <a:p>
            <a:pPr eaLnBrk="1" hangingPunct="1"/>
            <a:r>
              <a:rPr lang="en-US" altLang="en-US" sz="800" dirty="0">
                <a:solidFill>
                  <a:srgbClr val="000000"/>
                </a:solidFill>
              </a:rPr>
              <a:t>           </a:t>
            </a:r>
            <a:r>
              <a:rPr lang="en-US" altLang="en-US" sz="800" dirty="0" smtClean="0">
                <a:solidFill>
                  <a:srgbClr val="000000"/>
                </a:solidFill>
              </a:rPr>
              <a:t> Szczecin</a:t>
            </a:r>
            <a:r>
              <a:rPr lang="en-US" altLang="en-US" sz="800" dirty="0">
                <a:solidFill>
                  <a:srgbClr val="000000"/>
                </a:solidFill>
              </a:rPr>
              <a:t>, Warsaw, Paris, Berlin and New York   </a:t>
            </a:r>
          </a:p>
          <a:p>
            <a:pPr eaLnBrk="1" hangingPunct="1"/>
            <a:r>
              <a:rPr lang="en-US" altLang="en-US" sz="800" dirty="0">
                <a:solidFill>
                  <a:srgbClr val="000000"/>
                </a:solidFill>
              </a:rPr>
              <a:t>2000   </a:t>
            </a:r>
            <a:r>
              <a:rPr lang="en-US" altLang="en-US" sz="800" dirty="0" smtClean="0">
                <a:solidFill>
                  <a:srgbClr val="000000"/>
                </a:solidFill>
              </a:rPr>
              <a:t> 10ème </a:t>
            </a:r>
            <a:r>
              <a:rPr lang="en-US" altLang="en-US" sz="800" dirty="0" err="1">
                <a:solidFill>
                  <a:srgbClr val="000000"/>
                </a:solidFill>
              </a:rPr>
              <a:t>Mois</a:t>
            </a:r>
            <a:r>
              <a:rPr lang="en-US" altLang="en-US" sz="800" dirty="0">
                <a:solidFill>
                  <a:srgbClr val="000000"/>
                </a:solidFill>
              </a:rPr>
              <a:t> </a:t>
            </a:r>
            <a:r>
              <a:rPr lang="en-US" altLang="en-US" sz="800" dirty="0" err="1">
                <a:solidFill>
                  <a:srgbClr val="000000"/>
                </a:solidFill>
              </a:rPr>
              <a:t>Bis</a:t>
            </a:r>
            <a:r>
              <a:rPr lang="en-US" altLang="en-US" sz="800" dirty="0">
                <a:solidFill>
                  <a:srgbClr val="000000"/>
                </a:solidFill>
              </a:rPr>
              <a:t> de la Photo, </a:t>
            </a:r>
            <a:r>
              <a:rPr lang="en-US" altLang="en-US" sz="800" dirty="0" err="1">
                <a:solidFill>
                  <a:srgbClr val="000000"/>
                </a:solidFill>
              </a:rPr>
              <a:t>Espace</a:t>
            </a:r>
            <a:r>
              <a:rPr lang="en-US" altLang="en-US" sz="800" dirty="0">
                <a:solidFill>
                  <a:srgbClr val="000000"/>
                </a:solidFill>
              </a:rPr>
              <a:t> Saint Martin, Paris</a:t>
            </a:r>
          </a:p>
          <a:p>
            <a:pPr eaLnBrk="1" hangingPunct="1"/>
            <a:r>
              <a:rPr lang="en-US" altLang="en-US" sz="800" dirty="0" smtClean="0">
                <a:solidFill>
                  <a:srgbClr val="000000"/>
                </a:solidFill>
              </a:rPr>
              <a:t>2005    Jesus </a:t>
            </a:r>
            <a:r>
              <a:rPr lang="en-US" altLang="en-US" sz="800" dirty="0">
                <a:solidFill>
                  <a:srgbClr val="000000"/>
                </a:solidFill>
              </a:rPr>
              <a:t>Christ Superstar, 50 years of Jesus Christ in </a:t>
            </a:r>
            <a:r>
              <a:rPr lang="en-US" altLang="en-US" sz="800" dirty="0" smtClean="0">
                <a:solidFill>
                  <a:srgbClr val="000000"/>
                </a:solidFill>
              </a:rPr>
              <a:t>  </a:t>
            </a:r>
          </a:p>
          <a:p>
            <a:pPr eaLnBrk="1" hangingPunct="1"/>
            <a:r>
              <a:rPr lang="en-US" altLang="en-US" sz="800" dirty="0" smtClean="0">
                <a:solidFill>
                  <a:srgbClr val="000000"/>
                </a:solidFill>
              </a:rPr>
              <a:t>            photography, Bruce </a:t>
            </a:r>
            <a:r>
              <a:rPr lang="en-US" altLang="en-US" sz="800" dirty="0">
                <a:solidFill>
                  <a:srgbClr val="000000"/>
                </a:solidFill>
              </a:rPr>
              <a:t>Silverstein Photography, New York</a:t>
            </a:r>
          </a:p>
          <a:p>
            <a:pPr eaLnBrk="1" hangingPunct="1"/>
            <a:r>
              <a:rPr lang="en-US" altLang="en-US" sz="800" dirty="0">
                <a:solidFill>
                  <a:srgbClr val="000000"/>
                </a:solidFill>
              </a:rPr>
              <a:t>2008   </a:t>
            </a:r>
            <a:r>
              <a:rPr lang="en-US" altLang="en-US" sz="800" dirty="0" smtClean="0">
                <a:solidFill>
                  <a:srgbClr val="000000"/>
                </a:solidFill>
              </a:rPr>
              <a:t> Members</a:t>
            </a:r>
            <a:r>
              <a:rPr lang="en-US" altLang="en-US" sz="800" dirty="0">
                <a:solidFill>
                  <a:srgbClr val="000000"/>
                </a:solidFill>
              </a:rPr>
              <a:t>’ Group Show, </a:t>
            </a:r>
            <a:r>
              <a:rPr lang="en-US" altLang="en-US" sz="800" dirty="0" err="1">
                <a:solidFill>
                  <a:srgbClr val="000000"/>
                </a:solidFill>
              </a:rPr>
              <a:t>Soho</a:t>
            </a:r>
            <a:r>
              <a:rPr lang="en-US" altLang="en-US" sz="800" dirty="0">
                <a:solidFill>
                  <a:srgbClr val="000000"/>
                </a:solidFill>
              </a:rPr>
              <a:t> Photo Gallery, New York</a:t>
            </a:r>
          </a:p>
          <a:p>
            <a:pPr eaLnBrk="1" hangingPunct="1"/>
            <a:r>
              <a:rPr lang="en-US" altLang="en-US" sz="800" dirty="0">
                <a:solidFill>
                  <a:srgbClr val="000000"/>
                </a:solidFill>
              </a:rPr>
              <a:t>2009   </a:t>
            </a:r>
            <a:r>
              <a:rPr lang="en-US" altLang="en-US" sz="800" dirty="0" smtClean="0">
                <a:solidFill>
                  <a:srgbClr val="000000"/>
                </a:solidFill>
              </a:rPr>
              <a:t> VII </a:t>
            </a:r>
            <a:r>
              <a:rPr lang="en-US" altLang="en-US" sz="800" dirty="0">
                <a:solidFill>
                  <a:srgbClr val="000000"/>
                </a:solidFill>
              </a:rPr>
              <a:t>Biennale </a:t>
            </a:r>
            <a:r>
              <a:rPr lang="en-US" altLang="en-US" sz="800" dirty="0" err="1">
                <a:solidFill>
                  <a:srgbClr val="000000"/>
                </a:solidFill>
              </a:rPr>
              <a:t>d’Art</a:t>
            </a:r>
            <a:r>
              <a:rPr lang="en-US" altLang="en-US" sz="800" dirty="0">
                <a:solidFill>
                  <a:srgbClr val="000000"/>
                </a:solidFill>
              </a:rPr>
              <a:t> Sacré, </a:t>
            </a:r>
            <a:r>
              <a:rPr lang="en-US" altLang="en-US" sz="800" dirty="0" err="1">
                <a:solidFill>
                  <a:srgbClr val="000000"/>
                </a:solidFill>
              </a:rPr>
              <a:t>Confuences</a:t>
            </a:r>
            <a:r>
              <a:rPr lang="en-US" altLang="en-US" sz="800" dirty="0">
                <a:solidFill>
                  <a:srgbClr val="000000"/>
                </a:solidFill>
              </a:rPr>
              <a:t>, Lyon</a:t>
            </a:r>
          </a:p>
          <a:p>
            <a:pPr eaLnBrk="1" hangingPunct="1"/>
            <a:r>
              <a:rPr lang="en-US" altLang="en-US" sz="800" dirty="0">
                <a:solidFill>
                  <a:srgbClr val="000000"/>
                </a:solidFill>
              </a:rPr>
              <a:t>2012   </a:t>
            </a:r>
            <a:r>
              <a:rPr lang="en-US" altLang="en-US" sz="800" dirty="0" smtClean="0">
                <a:solidFill>
                  <a:srgbClr val="000000"/>
                </a:solidFill>
              </a:rPr>
              <a:t> 17ème </a:t>
            </a:r>
            <a:r>
              <a:rPr lang="en-US" altLang="en-US" sz="800" dirty="0" err="1">
                <a:solidFill>
                  <a:srgbClr val="000000"/>
                </a:solidFill>
              </a:rPr>
              <a:t>Mois</a:t>
            </a:r>
            <a:r>
              <a:rPr lang="en-US" altLang="en-US" sz="800" dirty="0">
                <a:solidFill>
                  <a:srgbClr val="000000"/>
                </a:solidFill>
              </a:rPr>
              <a:t> de la Photo, </a:t>
            </a:r>
            <a:r>
              <a:rPr lang="en-US" altLang="en-US" sz="800" dirty="0" err="1">
                <a:solidFill>
                  <a:srgbClr val="000000"/>
                </a:solidFill>
              </a:rPr>
              <a:t>Galerie</a:t>
            </a:r>
            <a:r>
              <a:rPr lang="en-US" altLang="en-US" sz="800" dirty="0">
                <a:solidFill>
                  <a:srgbClr val="000000"/>
                </a:solidFill>
              </a:rPr>
              <a:t> </a:t>
            </a:r>
            <a:r>
              <a:rPr lang="en-US" altLang="en-US" sz="800" dirty="0" err="1">
                <a:solidFill>
                  <a:srgbClr val="000000"/>
                </a:solidFill>
              </a:rPr>
              <a:t>Roi</a:t>
            </a:r>
            <a:r>
              <a:rPr lang="en-US" altLang="en-US" sz="800" dirty="0">
                <a:solidFill>
                  <a:srgbClr val="000000"/>
                </a:solidFill>
              </a:rPr>
              <a:t> </a:t>
            </a:r>
            <a:r>
              <a:rPr lang="en-US" altLang="en-US" sz="800" dirty="0" err="1">
                <a:solidFill>
                  <a:srgbClr val="000000"/>
                </a:solidFill>
              </a:rPr>
              <a:t>Doré</a:t>
            </a:r>
            <a:r>
              <a:rPr lang="en-US" altLang="en-US" sz="800" dirty="0">
                <a:solidFill>
                  <a:srgbClr val="000000"/>
                </a:solidFill>
              </a:rPr>
              <a:t>, Paris</a:t>
            </a:r>
          </a:p>
          <a:p>
            <a:pPr eaLnBrk="1" hangingPunct="1"/>
            <a:r>
              <a:rPr lang="en-US" altLang="en-US" sz="800" dirty="0">
                <a:solidFill>
                  <a:srgbClr val="000000"/>
                </a:solidFill>
              </a:rPr>
              <a:t>2014   </a:t>
            </a:r>
            <a:r>
              <a:rPr lang="en-US" altLang="en-US" sz="800" dirty="0" smtClean="0">
                <a:solidFill>
                  <a:srgbClr val="000000"/>
                </a:solidFill>
              </a:rPr>
              <a:t> </a:t>
            </a:r>
            <a:r>
              <a:rPr lang="en-US" altLang="en-US" sz="800" dirty="0" err="1" smtClean="0">
                <a:solidFill>
                  <a:srgbClr val="000000"/>
                </a:solidFill>
              </a:rPr>
              <a:t>Photographie</a:t>
            </a:r>
            <a:r>
              <a:rPr lang="en-US" altLang="en-US" sz="800" dirty="0">
                <a:solidFill>
                  <a:srgbClr val="000000"/>
                </a:solidFill>
              </a:rPr>
              <a:t>, traces </a:t>
            </a:r>
            <a:r>
              <a:rPr lang="en-US" altLang="en-US" sz="800" dirty="0" err="1">
                <a:solidFill>
                  <a:srgbClr val="000000"/>
                </a:solidFill>
              </a:rPr>
              <a:t>d’une</a:t>
            </a:r>
            <a:r>
              <a:rPr lang="en-US" altLang="en-US" sz="800" dirty="0">
                <a:solidFill>
                  <a:srgbClr val="000000"/>
                </a:solidFill>
              </a:rPr>
              <a:t> époque et </a:t>
            </a:r>
            <a:r>
              <a:rPr lang="en-US" altLang="en-US" sz="800" dirty="0" err="1">
                <a:solidFill>
                  <a:srgbClr val="000000"/>
                </a:solidFill>
              </a:rPr>
              <a:t>d’une</a:t>
            </a:r>
            <a:r>
              <a:rPr lang="en-US" altLang="en-US" sz="800" dirty="0">
                <a:solidFill>
                  <a:srgbClr val="000000"/>
                </a:solidFill>
              </a:rPr>
              <a:t> </a:t>
            </a:r>
            <a:r>
              <a:rPr lang="en-US" altLang="en-US" sz="800" dirty="0" err="1">
                <a:solidFill>
                  <a:srgbClr val="000000"/>
                </a:solidFill>
              </a:rPr>
              <a:t>émotion</a:t>
            </a:r>
            <a:r>
              <a:rPr lang="en-US" altLang="en-US" sz="800" dirty="0">
                <a:solidFill>
                  <a:srgbClr val="000000"/>
                </a:solidFill>
              </a:rPr>
              <a:t>, </a:t>
            </a:r>
            <a:r>
              <a:rPr lang="en-US" altLang="en-US" sz="800" dirty="0" err="1">
                <a:solidFill>
                  <a:srgbClr val="000000"/>
                </a:solidFill>
              </a:rPr>
              <a:t>Galerie</a:t>
            </a:r>
            <a:r>
              <a:rPr lang="en-US" altLang="en-US" sz="800" dirty="0">
                <a:solidFill>
                  <a:srgbClr val="000000"/>
                </a:solidFill>
              </a:rPr>
              <a:t> </a:t>
            </a:r>
            <a:r>
              <a:rPr lang="en-US" altLang="en-US" sz="800" dirty="0" err="1">
                <a:solidFill>
                  <a:srgbClr val="000000"/>
                </a:solidFill>
              </a:rPr>
              <a:t>Roi</a:t>
            </a:r>
            <a:r>
              <a:rPr lang="en-US" altLang="en-US" sz="800" dirty="0">
                <a:solidFill>
                  <a:srgbClr val="000000"/>
                </a:solidFill>
              </a:rPr>
              <a:t> </a:t>
            </a:r>
            <a:r>
              <a:rPr lang="en-US" altLang="en-US" sz="800" dirty="0" err="1">
                <a:solidFill>
                  <a:srgbClr val="000000"/>
                </a:solidFill>
              </a:rPr>
              <a:t>Doré</a:t>
            </a:r>
            <a:r>
              <a:rPr lang="en-US" altLang="en-US" sz="800" dirty="0">
                <a:solidFill>
                  <a:srgbClr val="000000"/>
                </a:solidFill>
              </a:rPr>
              <a:t>, Paris</a:t>
            </a:r>
          </a:p>
          <a:p>
            <a:pPr eaLnBrk="1" hangingPunct="1"/>
            <a:endParaRPr lang="en-US" altLang="en-US" sz="800" dirty="0">
              <a:solidFill>
                <a:srgbClr val="000000"/>
              </a:solidFill>
            </a:endParaRPr>
          </a:p>
          <a:p>
            <a:pPr eaLnBrk="1" hangingPunct="1"/>
            <a:r>
              <a:rPr lang="en-US" altLang="en-US" sz="800" b="1" dirty="0">
                <a:solidFill>
                  <a:srgbClr val="000000"/>
                </a:solidFill>
              </a:rPr>
              <a:t>Selected solo exhibitions</a:t>
            </a:r>
          </a:p>
          <a:p>
            <a:pPr eaLnBrk="1" hangingPunct="1"/>
            <a:endParaRPr lang="en-US" altLang="en-US" sz="800" dirty="0">
              <a:solidFill>
                <a:srgbClr val="000000"/>
              </a:solidFill>
            </a:endParaRPr>
          </a:p>
          <a:p>
            <a:pPr eaLnBrk="1" hangingPunct="1"/>
            <a:r>
              <a:rPr lang="en-US" altLang="en-US" sz="800" dirty="0">
                <a:solidFill>
                  <a:srgbClr val="000000"/>
                </a:solidFill>
              </a:rPr>
              <a:t>1990   </a:t>
            </a:r>
            <a:r>
              <a:rPr lang="en-US" altLang="en-US" sz="800" dirty="0" smtClean="0">
                <a:solidFill>
                  <a:srgbClr val="000000"/>
                </a:solidFill>
              </a:rPr>
              <a:t> French </a:t>
            </a:r>
            <a:r>
              <a:rPr lang="en-US" altLang="en-US" sz="800" dirty="0">
                <a:solidFill>
                  <a:srgbClr val="000000"/>
                </a:solidFill>
              </a:rPr>
              <a:t>Gardens, French Trade Exhibition, Paris</a:t>
            </a:r>
          </a:p>
          <a:p>
            <a:pPr eaLnBrk="1" hangingPunct="1"/>
            <a:r>
              <a:rPr lang="en-US" altLang="en-US" sz="800" dirty="0">
                <a:solidFill>
                  <a:srgbClr val="000000"/>
                </a:solidFill>
              </a:rPr>
              <a:t>1996   </a:t>
            </a:r>
            <a:r>
              <a:rPr lang="en-US" altLang="en-US" sz="800" dirty="0" smtClean="0">
                <a:solidFill>
                  <a:srgbClr val="000000"/>
                </a:solidFill>
              </a:rPr>
              <a:t> In </a:t>
            </a:r>
            <a:r>
              <a:rPr lang="en-US" altLang="en-US" sz="800" dirty="0">
                <a:solidFill>
                  <a:srgbClr val="000000"/>
                </a:solidFill>
              </a:rPr>
              <a:t>Poznan Artist’s Workshops, </a:t>
            </a:r>
            <a:r>
              <a:rPr lang="en-US" altLang="en-US" sz="800" dirty="0" err="1">
                <a:solidFill>
                  <a:srgbClr val="000000"/>
                </a:solidFill>
              </a:rPr>
              <a:t>Galeria</a:t>
            </a:r>
            <a:r>
              <a:rPr lang="en-US" altLang="en-US" sz="800" dirty="0">
                <a:solidFill>
                  <a:srgbClr val="000000"/>
                </a:solidFill>
              </a:rPr>
              <a:t> Pod </a:t>
            </a:r>
            <a:r>
              <a:rPr lang="en-US" altLang="en-US" sz="800" dirty="0" err="1">
                <a:solidFill>
                  <a:srgbClr val="000000"/>
                </a:solidFill>
              </a:rPr>
              <a:t>Arsenalem</a:t>
            </a:r>
            <a:r>
              <a:rPr lang="en-US" altLang="en-US" sz="800" dirty="0">
                <a:solidFill>
                  <a:srgbClr val="000000"/>
                </a:solidFill>
              </a:rPr>
              <a:t>, Poznan</a:t>
            </a:r>
          </a:p>
          <a:p>
            <a:pPr eaLnBrk="1" hangingPunct="1"/>
            <a:r>
              <a:rPr lang="en-US" altLang="en-US" sz="800" dirty="0">
                <a:solidFill>
                  <a:srgbClr val="000000"/>
                </a:solidFill>
              </a:rPr>
              <a:t>1997   </a:t>
            </a:r>
            <a:r>
              <a:rPr lang="en-US" altLang="en-US" sz="800" dirty="0" smtClean="0">
                <a:solidFill>
                  <a:srgbClr val="000000"/>
                </a:solidFill>
              </a:rPr>
              <a:t> </a:t>
            </a:r>
            <a:r>
              <a:rPr lang="en-US" altLang="en-US" sz="800" dirty="0" err="1" smtClean="0">
                <a:solidFill>
                  <a:srgbClr val="000000"/>
                </a:solidFill>
              </a:rPr>
              <a:t>Essais</a:t>
            </a:r>
            <a:r>
              <a:rPr lang="en-US" altLang="en-US" sz="800" dirty="0" smtClean="0">
                <a:solidFill>
                  <a:srgbClr val="000000"/>
                </a:solidFill>
              </a:rPr>
              <a:t> </a:t>
            </a:r>
            <a:r>
              <a:rPr lang="en-US" altLang="en-US" sz="800" dirty="0" err="1">
                <a:solidFill>
                  <a:srgbClr val="000000"/>
                </a:solidFill>
              </a:rPr>
              <a:t>Parisiens</a:t>
            </a:r>
            <a:r>
              <a:rPr lang="en-US" altLang="en-US" sz="800" dirty="0">
                <a:solidFill>
                  <a:srgbClr val="000000"/>
                </a:solidFill>
              </a:rPr>
              <a:t>, Philadelphia International Institute, PII Gallery, Philadelphia </a:t>
            </a:r>
          </a:p>
          <a:p>
            <a:pPr eaLnBrk="1" hangingPunct="1"/>
            <a:r>
              <a:rPr lang="en-US" altLang="en-US" sz="800" dirty="0">
                <a:solidFill>
                  <a:srgbClr val="000000"/>
                </a:solidFill>
              </a:rPr>
              <a:t>           </a:t>
            </a:r>
            <a:r>
              <a:rPr lang="en-US" altLang="en-US" sz="800" dirty="0" smtClean="0">
                <a:solidFill>
                  <a:srgbClr val="000000"/>
                </a:solidFill>
              </a:rPr>
              <a:t> Photography </a:t>
            </a:r>
            <a:r>
              <a:rPr lang="en-US" altLang="en-US" sz="800" dirty="0">
                <a:solidFill>
                  <a:srgbClr val="000000"/>
                </a:solidFill>
              </a:rPr>
              <a:t>Memories, Annual Photography Exhibition, Broadway, New York</a:t>
            </a:r>
          </a:p>
          <a:p>
            <a:pPr eaLnBrk="1" hangingPunct="1"/>
            <a:r>
              <a:rPr lang="en-US" altLang="en-US" sz="800" dirty="0">
                <a:solidFill>
                  <a:srgbClr val="000000"/>
                </a:solidFill>
              </a:rPr>
              <a:t>1998   </a:t>
            </a:r>
            <a:r>
              <a:rPr lang="en-US" altLang="en-US" sz="800" dirty="0" smtClean="0">
                <a:solidFill>
                  <a:srgbClr val="000000"/>
                </a:solidFill>
              </a:rPr>
              <a:t> Ce </a:t>
            </a:r>
            <a:r>
              <a:rPr lang="en-US" altLang="en-US" sz="800" dirty="0" err="1">
                <a:solidFill>
                  <a:srgbClr val="000000"/>
                </a:solidFill>
              </a:rPr>
              <a:t>n'est</a:t>
            </a:r>
            <a:r>
              <a:rPr lang="en-US" altLang="en-US" sz="800" dirty="0">
                <a:solidFill>
                  <a:srgbClr val="000000"/>
                </a:solidFill>
              </a:rPr>
              <a:t> </a:t>
            </a:r>
            <a:r>
              <a:rPr lang="en-US" altLang="en-US" sz="800" dirty="0" err="1">
                <a:solidFill>
                  <a:srgbClr val="000000"/>
                </a:solidFill>
              </a:rPr>
              <a:t>qu'un</a:t>
            </a:r>
            <a:r>
              <a:rPr lang="en-US" altLang="en-US" sz="800" dirty="0">
                <a:solidFill>
                  <a:srgbClr val="000000"/>
                </a:solidFill>
              </a:rPr>
              <a:t> au revoir, Le Pont </a:t>
            </a:r>
            <a:r>
              <a:rPr lang="en-US" altLang="en-US" sz="800" dirty="0" err="1">
                <a:solidFill>
                  <a:srgbClr val="000000"/>
                </a:solidFill>
              </a:rPr>
              <a:t>Neuf</a:t>
            </a:r>
            <a:r>
              <a:rPr lang="en-US" altLang="en-US" sz="800" dirty="0">
                <a:solidFill>
                  <a:srgbClr val="000000"/>
                </a:solidFill>
              </a:rPr>
              <a:t>, Paris </a:t>
            </a:r>
          </a:p>
          <a:p>
            <a:pPr eaLnBrk="1" hangingPunct="1"/>
            <a:r>
              <a:rPr lang="en-US" altLang="en-US" sz="800" dirty="0">
                <a:solidFill>
                  <a:srgbClr val="000000"/>
                </a:solidFill>
              </a:rPr>
              <a:t>           </a:t>
            </a:r>
            <a:r>
              <a:rPr lang="en-US" altLang="en-US" sz="800" dirty="0" smtClean="0">
                <a:solidFill>
                  <a:srgbClr val="000000"/>
                </a:solidFill>
              </a:rPr>
              <a:t> Paris </a:t>
            </a:r>
            <a:r>
              <a:rPr lang="en-US" altLang="en-US" sz="800" dirty="0">
                <a:solidFill>
                  <a:srgbClr val="000000"/>
                </a:solidFill>
              </a:rPr>
              <a:t>Impressions, U </a:t>
            </a:r>
            <a:r>
              <a:rPr lang="en-US" altLang="en-US" sz="800" dirty="0" err="1">
                <a:solidFill>
                  <a:srgbClr val="000000"/>
                </a:solidFill>
              </a:rPr>
              <a:t>Jezuitow</a:t>
            </a:r>
            <a:r>
              <a:rPr lang="en-US" altLang="en-US" sz="800" dirty="0">
                <a:solidFill>
                  <a:srgbClr val="000000"/>
                </a:solidFill>
              </a:rPr>
              <a:t> Gallery, Poznan</a:t>
            </a:r>
          </a:p>
          <a:p>
            <a:pPr eaLnBrk="1" hangingPunct="1"/>
            <a:r>
              <a:rPr lang="en-US" altLang="en-US" sz="800" dirty="0">
                <a:solidFill>
                  <a:srgbClr val="000000"/>
                </a:solidFill>
              </a:rPr>
              <a:t>1999   </a:t>
            </a:r>
            <a:r>
              <a:rPr lang="en-US" altLang="en-US" sz="800" dirty="0" smtClean="0">
                <a:solidFill>
                  <a:srgbClr val="000000"/>
                </a:solidFill>
              </a:rPr>
              <a:t> Assemblages </a:t>
            </a:r>
            <a:r>
              <a:rPr lang="en-US" altLang="en-US" sz="800" dirty="0">
                <a:solidFill>
                  <a:srgbClr val="000000"/>
                </a:solidFill>
              </a:rPr>
              <a:t>for New York, Philadelphia International Institute, P II Gallery, </a:t>
            </a:r>
            <a:r>
              <a:rPr lang="en-US" altLang="en-US" sz="800" dirty="0" smtClean="0">
                <a:solidFill>
                  <a:srgbClr val="000000"/>
                </a:solidFill>
              </a:rPr>
              <a:t>Philadelphia</a:t>
            </a:r>
            <a:endParaRPr lang="en-US" altLang="en-US" sz="800" dirty="0">
              <a:solidFill>
                <a:srgbClr val="000000"/>
              </a:solidFill>
            </a:endParaRPr>
          </a:p>
          <a:p>
            <a:pPr eaLnBrk="1" hangingPunct="1"/>
            <a:r>
              <a:rPr lang="en-US" altLang="en-US" sz="800" dirty="0">
                <a:solidFill>
                  <a:srgbClr val="000000"/>
                </a:solidFill>
              </a:rPr>
              <a:t>2000   </a:t>
            </a:r>
            <a:r>
              <a:rPr lang="en-US" altLang="en-US" sz="800" dirty="0" smtClean="0">
                <a:solidFill>
                  <a:srgbClr val="000000"/>
                </a:solidFill>
              </a:rPr>
              <a:t> Big </a:t>
            </a:r>
            <a:r>
              <a:rPr lang="en-US" altLang="en-US" sz="800" dirty="0">
                <a:solidFill>
                  <a:srgbClr val="000000"/>
                </a:solidFill>
              </a:rPr>
              <a:t>Apple Pie, The Consulate General of the Republic of Poland, New York</a:t>
            </a:r>
          </a:p>
          <a:p>
            <a:pPr eaLnBrk="1" hangingPunct="1"/>
            <a:r>
              <a:rPr lang="en-US" altLang="en-US" sz="800" dirty="0">
                <a:solidFill>
                  <a:srgbClr val="000000"/>
                </a:solidFill>
              </a:rPr>
              <a:t>           </a:t>
            </a:r>
            <a:r>
              <a:rPr lang="en-US" altLang="en-US" sz="800" dirty="0" smtClean="0">
                <a:solidFill>
                  <a:srgbClr val="000000"/>
                </a:solidFill>
              </a:rPr>
              <a:t> Un </a:t>
            </a:r>
            <a:r>
              <a:rPr lang="en-US" altLang="en-US" sz="800" dirty="0">
                <a:solidFill>
                  <a:srgbClr val="000000"/>
                </a:solidFill>
              </a:rPr>
              <a:t>jour </a:t>
            </a:r>
            <a:r>
              <a:rPr lang="en-US" altLang="en-US" sz="800" dirty="0" err="1">
                <a:solidFill>
                  <a:srgbClr val="000000"/>
                </a:solidFill>
              </a:rPr>
              <a:t>j’irai</a:t>
            </a:r>
            <a:r>
              <a:rPr lang="en-US" altLang="en-US" sz="800" dirty="0">
                <a:solidFill>
                  <a:srgbClr val="000000"/>
                </a:solidFill>
              </a:rPr>
              <a:t> à Paris..., The Polish Institute of Arts and Sciences of </a:t>
            </a:r>
            <a:r>
              <a:rPr lang="en-US" altLang="en-US" sz="800" dirty="0" smtClean="0">
                <a:solidFill>
                  <a:srgbClr val="000000"/>
                </a:solidFill>
              </a:rPr>
              <a:t>America, New </a:t>
            </a:r>
            <a:r>
              <a:rPr lang="en-US" altLang="en-US" sz="800" dirty="0">
                <a:solidFill>
                  <a:srgbClr val="000000"/>
                </a:solidFill>
              </a:rPr>
              <a:t>York</a:t>
            </a:r>
          </a:p>
          <a:p>
            <a:pPr eaLnBrk="1" hangingPunct="1"/>
            <a:r>
              <a:rPr lang="en-US" altLang="en-US" sz="800" dirty="0">
                <a:solidFill>
                  <a:srgbClr val="000000"/>
                </a:solidFill>
              </a:rPr>
              <a:t>2002   </a:t>
            </a:r>
            <a:r>
              <a:rPr lang="en-US" altLang="en-US" sz="800" dirty="0" smtClean="0">
                <a:solidFill>
                  <a:srgbClr val="000000"/>
                </a:solidFill>
              </a:rPr>
              <a:t> The </a:t>
            </a:r>
            <a:r>
              <a:rPr lang="en-US" altLang="en-US" sz="800" dirty="0">
                <a:solidFill>
                  <a:srgbClr val="000000"/>
                </a:solidFill>
              </a:rPr>
              <a:t>Appearances, National Museum, Warsaw</a:t>
            </a:r>
          </a:p>
          <a:p>
            <a:pPr eaLnBrk="1" hangingPunct="1"/>
            <a:r>
              <a:rPr lang="en-US" altLang="en-US" sz="800" dirty="0">
                <a:solidFill>
                  <a:srgbClr val="000000"/>
                </a:solidFill>
              </a:rPr>
              <a:t>2005   </a:t>
            </a:r>
            <a:r>
              <a:rPr lang="en-US" altLang="en-US" sz="800" dirty="0" smtClean="0">
                <a:solidFill>
                  <a:srgbClr val="000000"/>
                </a:solidFill>
              </a:rPr>
              <a:t> Wine</a:t>
            </a:r>
            <a:r>
              <a:rPr lang="en-US" altLang="en-US" sz="800" dirty="0">
                <a:solidFill>
                  <a:srgbClr val="000000"/>
                </a:solidFill>
              </a:rPr>
              <a:t>, The Polish Institute of Arts and Sciences of America, New York</a:t>
            </a:r>
          </a:p>
          <a:p>
            <a:pPr eaLnBrk="1" hangingPunct="1"/>
            <a:r>
              <a:rPr lang="en-US" altLang="en-US" sz="800" dirty="0">
                <a:solidFill>
                  <a:srgbClr val="000000"/>
                </a:solidFill>
              </a:rPr>
              <a:t>2009   </a:t>
            </a:r>
            <a:r>
              <a:rPr lang="en-US" altLang="en-US" sz="800" dirty="0" smtClean="0">
                <a:solidFill>
                  <a:srgbClr val="000000"/>
                </a:solidFill>
              </a:rPr>
              <a:t> Halloween</a:t>
            </a:r>
            <a:r>
              <a:rPr lang="en-US" altLang="en-US" sz="800" dirty="0">
                <a:solidFill>
                  <a:srgbClr val="000000"/>
                </a:solidFill>
              </a:rPr>
              <a:t>, </a:t>
            </a:r>
            <a:r>
              <a:rPr lang="en-US" altLang="en-US" sz="800" dirty="0" err="1">
                <a:solidFill>
                  <a:srgbClr val="000000"/>
                </a:solidFill>
              </a:rPr>
              <a:t>Soho</a:t>
            </a:r>
            <a:r>
              <a:rPr lang="en-US" altLang="en-US" sz="800" dirty="0">
                <a:solidFill>
                  <a:srgbClr val="000000"/>
                </a:solidFill>
              </a:rPr>
              <a:t> Photo Gallery, New York</a:t>
            </a:r>
          </a:p>
          <a:p>
            <a:pPr eaLnBrk="1" hangingPunct="1"/>
            <a:r>
              <a:rPr lang="en-US" altLang="en-US" sz="800" dirty="0">
                <a:solidFill>
                  <a:srgbClr val="000000"/>
                </a:solidFill>
              </a:rPr>
              <a:t>2011   </a:t>
            </a:r>
            <a:r>
              <a:rPr lang="en-US" altLang="en-US" sz="800" dirty="0" smtClean="0">
                <a:solidFill>
                  <a:srgbClr val="000000"/>
                </a:solidFill>
              </a:rPr>
              <a:t> Parisian </a:t>
            </a:r>
            <a:r>
              <a:rPr lang="en-US" altLang="en-US" sz="800" dirty="0">
                <a:solidFill>
                  <a:srgbClr val="000000"/>
                </a:solidFill>
              </a:rPr>
              <a:t>Motifs, Part I, </a:t>
            </a:r>
            <a:r>
              <a:rPr lang="en-US" altLang="en-US" sz="800" dirty="0" err="1">
                <a:solidFill>
                  <a:srgbClr val="000000"/>
                </a:solidFill>
              </a:rPr>
              <a:t>Soho</a:t>
            </a:r>
            <a:r>
              <a:rPr lang="en-US" altLang="en-US" sz="800" dirty="0">
                <a:solidFill>
                  <a:srgbClr val="000000"/>
                </a:solidFill>
              </a:rPr>
              <a:t> Photo Gallery, New York </a:t>
            </a:r>
          </a:p>
          <a:p>
            <a:pPr eaLnBrk="1" hangingPunct="1"/>
            <a:r>
              <a:rPr lang="en-US" altLang="en-US" sz="800" dirty="0">
                <a:solidFill>
                  <a:srgbClr val="000000"/>
                </a:solidFill>
              </a:rPr>
              <a:t>2012   </a:t>
            </a:r>
            <a:r>
              <a:rPr lang="en-US" altLang="en-US" sz="800" dirty="0" smtClean="0">
                <a:solidFill>
                  <a:srgbClr val="000000"/>
                </a:solidFill>
              </a:rPr>
              <a:t> Parisian </a:t>
            </a:r>
            <a:r>
              <a:rPr lang="en-US" altLang="en-US" sz="800" dirty="0">
                <a:solidFill>
                  <a:srgbClr val="000000"/>
                </a:solidFill>
              </a:rPr>
              <a:t>Motifs, Part II, </a:t>
            </a:r>
            <a:r>
              <a:rPr lang="en-US" altLang="en-US" sz="800" dirty="0" err="1">
                <a:solidFill>
                  <a:srgbClr val="000000"/>
                </a:solidFill>
              </a:rPr>
              <a:t>Galerie</a:t>
            </a:r>
            <a:r>
              <a:rPr lang="en-US" altLang="en-US" sz="800" dirty="0">
                <a:solidFill>
                  <a:srgbClr val="000000"/>
                </a:solidFill>
              </a:rPr>
              <a:t> </a:t>
            </a:r>
            <a:r>
              <a:rPr lang="en-US" altLang="en-US" sz="800" dirty="0" err="1">
                <a:solidFill>
                  <a:srgbClr val="000000"/>
                </a:solidFill>
              </a:rPr>
              <a:t>Roi</a:t>
            </a:r>
            <a:r>
              <a:rPr lang="en-US" altLang="en-US" sz="800" dirty="0">
                <a:solidFill>
                  <a:srgbClr val="000000"/>
                </a:solidFill>
              </a:rPr>
              <a:t> </a:t>
            </a:r>
            <a:r>
              <a:rPr lang="en-US" altLang="en-US" sz="800" dirty="0" err="1">
                <a:solidFill>
                  <a:srgbClr val="000000"/>
                </a:solidFill>
              </a:rPr>
              <a:t>Doré</a:t>
            </a:r>
            <a:r>
              <a:rPr lang="en-US" altLang="en-US" sz="800" dirty="0">
                <a:solidFill>
                  <a:srgbClr val="000000"/>
                </a:solidFill>
              </a:rPr>
              <a:t>, Paris </a:t>
            </a:r>
          </a:p>
          <a:p>
            <a:pPr eaLnBrk="1" hangingPunct="1"/>
            <a:r>
              <a:rPr lang="en-US" altLang="en-US" sz="800" dirty="0">
                <a:solidFill>
                  <a:srgbClr val="000000"/>
                </a:solidFill>
              </a:rPr>
              <a:t>2013   </a:t>
            </a:r>
            <a:r>
              <a:rPr lang="en-US" altLang="en-US" sz="800" dirty="0" smtClean="0">
                <a:solidFill>
                  <a:srgbClr val="000000"/>
                </a:solidFill>
              </a:rPr>
              <a:t> Venetian </a:t>
            </a:r>
            <a:r>
              <a:rPr lang="en-US" altLang="en-US" sz="800" dirty="0">
                <a:solidFill>
                  <a:srgbClr val="000000"/>
                </a:solidFill>
              </a:rPr>
              <a:t>Motifs, </a:t>
            </a:r>
            <a:r>
              <a:rPr lang="en-US" altLang="en-US" sz="800" dirty="0" err="1">
                <a:solidFill>
                  <a:srgbClr val="000000"/>
                </a:solidFill>
              </a:rPr>
              <a:t>Soho</a:t>
            </a:r>
            <a:r>
              <a:rPr lang="en-US" altLang="en-US" sz="800" dirty="0">
                <a:solidFill>
                  <a:srgbClr val="000000"/>
                </a:solidFill>
              </a:rPr>
              <a:t> Photo Gallery, New York </a:t>
            </a:r>
          </a:p>
          <a:p>
            <a:pPr eaLnBrk="1" hangingPunct="1"/>
            <a:endParaRPr lang="en-US" altLang="en-US" sz="800" dirty="0">
              <a:solidFill>
                <a:srgbClr val="000000"/>
              </a:solidFill>
            </a:endParaRPr>
          </a:p>
          <a:p>
            <a:pPr eaLnBrk="1" hangingPunct="1"/>
            <a:r>
              <a:rPr lang="en-US" altLang="en-US" sz="800" b="1" dirty="0">
                <a:solidFill>
                  <a:srgbClr val="000000"/>
                </a:solidFill>
              </a:rPr>
              <a:t>Selected  photographic monographs and series</a:t>
            </a:r>
          </a:p>
          <a:p>
            <a:pPr eaLnBrk="1" hangingPunct="1"/>
            <a:endParaRPr lang="en-US" altLang="en-US" sz="800" b="1" dirty="0">
              <a:solidFill>
                <a:srgbClr val="000000"/>
              </a:solidFill>
            </a:endParaRPr>
          </a:p>
          <a:p>
            <a:pPr eaLnBrk="1" hangingPunct="1"/>
            <a:r>
              <a:rPr lang="en-US" altLang="en-US" sz="800" dirty="0">
                <a:solidFill>
                  <a:srgbClr val="000000"/>
                </a:solidFill>
              </a:rPr>
              <a:t>Since  1984     </a:t>
            </a:r>
            <a:r>
              <a:rPr lang="en-US" altLang="en-US" sz="800" dirty="0" smtClean="0">
                <a:solidFill>
                  <a:srgbClr val="000000"/>
                </a:solidFill>
              </a:rPr>
              <a:t> Polish </a:t>
            </a:r>
            <a:r>
              <a:rPr lang="en-US" altLang="en-US" sz="800" dirty="0">
                <a:solidFill>
                  <a:srgbClr val="000000"/>
                </a:solidFill>
              </a:rPr>
              <a:t>Artists, portraits</a:t>
            </a:r>
          </a:p>
          <a:p>
            <a:pPr eaLnBrk="1" hangingPunct="1"/>
            <a:r>
              <a:rPr lang="en-US" altLang="en-US" sz="800" dirty="0" smtClean="0">
                <a:solidFill>
                  <a:srgbClr val="000000"/>
                </a:solidFill>
              </a:rPr>
              <a:t>1990                 French </a:t>
            </a:r>
            <a:r>
              <a:rPr lang="en-US" altLang="en-US" sz="800" dirty="0">
                <a:solidFill>
                  <a:srgbClr val="000000"/>
                </a:solidFill>
              </a:rPr>
              <a:t>Gardens, historical research on French </a:t>
            </a:r>
            <a:r>
              <a:rPr lang="en-US" altLang="en-US" sz="800" dirty="0" smtClean="0">
                <a:solidFill>
                  <a:srgbClr val="000000"/>
                </a:solidFill>
              </a:rPr>
              <a:t> </a:t>
            </a:r>
          </a:p>
          <a:p>
            <a:pPr eaLnBrk="1" hangingPunct="1"/>
            <a:r>
              <a:rPr lang="en-US" altLang="en-US" sz="800" dirty="0" smtClean="0">
                <a:solidFill>
                  <a:srgbClr val="000000"/>
                </a:solidFill>
              </a:rPr>
              <a:t>                         decorativeness</a:t>
            </a:r>
            <a:endParaRPr lang="en-US" altLang="en-US" sz="800" dirty="0">
              <a:solidFill>
                <a:srgbClr val="000000"/>
              </a:solidFill>
            </a:endParaRPr>
          </a:p>
          <a:p>
            <a:pPr eaLnBrk="1" hangingPunct="1"/>
            <a:r>
              <a:rPr lang="en-US" altLang="en-US" sz="800" dirty="0" smtClean="0">
                <a:solidFill>
                  <a:srgbClr val="000000"/>
                </a:solidFill>
              </a:rPr>
              <a:t>1991                 </a:t>
            </a:r>
            <a:r>
              <a:rPr lang="en-US" altLang="en-US" sz="800" dirty="0" err="1" smtClean="0">
                <a:solidFill>
                  <a:srgbClr val="000000"/>
                </a:solidFill>
              </a:rPr>
              <a:t>Musée</a:t>
            </a:r>
            <a:r>
              <a:rPr lang="en-US" altLang="en-US" sz="800" dirty="0" smtClean="0">
                <a:solidFill>
                  <a:srgbClr val="000000"/>
                </a:solidFill>
              </a:rPr>
              <a:t> </a:t>
            </a:r>
            <a:r>
              <a:rPr lang="en-US" altLang="en-US" sz="800" dirty="0">
                <a:solidFill>
                  <a:srgbClr val="000000"/>
                </a:solidFill>
              </a:rPr>
              <a:t>d’Orsay in Paris, documentary essay about </a:t>
            </a:r>
            <a:r>
              <a:rPr lang="en-US" altLang="en-US" sz="800" dirty="0" smtClean="0">
                <a:solidFill>
                  <a:srgbClr val="000000"/>
                </a:solidFill>
              </a:rPr>
              <a:t> </a:t>
            </a:r>
          </a:p>
          <a:p>
            <a:pPr eaLnBrk="1" hangingPunct="1"/>
            <a:r>
              <a:rPr lang="en-US" altLang="en-US" sz="800" dirty="0" smtClean="0">
                <a:solidFill>
                  <a:srgbClr val="000000"/>
                </a:solidFill>
              </a:rPr>
              <a:t>                         </a:t>
            </a:r>
            <a:r>
              <a:rPr lang="en-US" altLang="en-US" sz="800" dirty="0" err="1" smtClean="0">
                <a:solidFill>
                  <a:srgbClr val="000000"/>
                </a:solidFill>
              </a:rPr>
              <a:t>Gae</a:t>
            </a:r>
            <a:r>
              <a:rPr lang="en-US" altLang="en-US" sz="800" dirty="0" smtClean="0">
                <a:solidFill>
                  <a:srgbClr val="000000"/>
                </a:solidFill>
              </a:rPr>
              <a:t> </a:t>
            </a:r>
            <a:r>
              <a:rPr lang="en-US" altLang="en-US" sz="800" dirty="0" err="1">
                <a:solidFill>
                  <a:srgbClr val="000000"/>
                </a:solidFill>
              </a:rPr>
              <a:t>Aulenti’s</a:t>
            </a:r>
            <a:r>
              <a:rPr lang="en-US" altLang="en-US" sz="800" dirty="0">
                <a:solidFill>
                  <a:srgbClr val="000000"/>
                </a:solidFill>
              </a:rPr>
              <a:t> design</a:t>
            </a:r>
          </a:p>
          <a:p>
            <a:pPr eaLnBrk="1" hangingPunct="1"/>
            <a:r>
              <a:rPr lang="en-US" altLang="en-US" sz="800" dirty="0">
                <a:solidFill>
                  <a:srgbClr val="000000"/>
                </a:solidFill>
              </a:rPr>
              <a:t>1993 - 2015      Jan </a:t>
            </a:r>
            <a:r>
              <a:rPr lang="en-US" altLang="en-US" sz="800" dirty="0" err="1">
                <a:solidFill>
                  <a:srgbClr val="000000"/>
                </a:solidFill>
              </a:rPr>
              <a:t>Lebenstein</a:t>
            </a:r>
            <a:r>
              <a:rPr lang="en-US" altLang="en-US" sz="800" dirty="0">
                <a:solidFill>
                  <a:srgbClr val="000000"/>
                </a:solidFill>
              </a:rPr>
              <a:t>, digital painting for the portraiture </a:t>
            </a:r>
            <a:endParaRPr lang="en-US" altLang="en-US" sz="800" dirty="0" smtClean="0">
              <a:solidFill>
                <a:srgbClr val="000000"/>
              </a:solidFill>
            </a:endParaRPr>
          </a:p>
          <a:p>
            <a:pPr eaLnBrk="1" hangingPunct="1"/>
            <a:r>
              <a:rPr lang="en-US" altLang="en-US" sz="800" dirty="0" smtClean="0">
                <a:solidFill>
                  <a:srgbClr val="000000"/>
                </a:solidFill>
              </a:rPr>
              <a:t>                         of famous </a:t>
            </a:r>
            <a:r>
              <a:rPr lang="en-US" altLang="en-US" sz="800" dirty="0">
                <a:solidFill>
                  <a:srgbClr val="000000"/>
                </a:solidFill>
              </a:rPr>
              <a:t>Polish artist</a:t>
            </a:r>
          </a:p>
          <a:p>
            <a:pPr eaLnBrk="1" hangingPunct="1"/>
            <a:r>
              <a:rPr lang="en-US" altLang="en-US" sz="800" dirty="0">
                <a:solidFill>
                  <a:srgbClr val="000000"/>
                </a:solidFill>
              </a:rPr>
              <a:t>Since 1993       Polish Presence, portraits of Poles and French of </a:t>
            </a:r>
            <a:endParaRPr lang="en-US" altLang="en-US" sz="800" dirty="0" smtClean="0">
              <a:solidFill>
                <a:srgbClr val="000000"/>
              </a:solidFill>
            </a:endParaRPr>
          </a:p>
          <a:p>
            <a:pPr eaLnBrk="1" hangingPunct="1"/>
            <a:r>
              <a:rPr lang="en-US" altLang="en-US" sz="800" dirty="0">
                <a:solidFill>
                  <a:srgbClr val="000000"/>
                </a:solidFill>
              </a:rPr>
              <a:t> </a:t>
            </a:r>
            <a:r>
              <a:rPr lang="en-US" altLang="en-US" sz="800" dirty="0" smtClean="0">
                <a:solidFill>
                  <a:srgbClr val="000000"/>
                </a:solidFill>
              </a:rPr>
              <a:t>                        Polish </a:t>
            </a:r>
            <a:r>
              <a:rPr lang="en-US" altLang="en-US" sz="800" dirty="0">
                <a:solidFill>
                  <a:srgbClr val="000000"/>
                </a:solidFill>
              </a:rPr>
              <a:t>origin having </a:t>
            </a:r>
            <a:r>
              <a:rPr lang="en-US" altLang="en-US" sz="800" dirty="0" smtClean="0">
                <a:solidFill>
                  <a:srgbClr val="000000"/>
                </a:solidFill>
              </a:rPr>
              <a:t>outstanding achievements in  </a:t>
            </a:r>
          </a:p>
          <a:p>
            <a:pPr eaLnBrk="1" hangingPunct="1"/>
            <a:r>
              <a:rPr lang="en-US" altLang="en-US" sz="800" dirty="0">
                <a:solidFill>
                  <a:srgbClr val="000000"/>
                </a:solidFill>
              </a:rPr>
              <a:t> </a:t>
            </a:r>
            <a:r>
              <a:rPr lang="en-US" altLang="en-US" sz="800" dirty="0" smtClean="0">
                <a:solidFill>
                  <a:srgbClr val="000000"/>
                </a:solidFill>
              </a:rPr>
              <a:t>                        various social fields, especially in science </a:t>
            </a:r>
            <a:r>
              <a:rPr lang="en-US" altLang="en-US" sz="800" dirty="0">
                <a:solidFill>
                  <a:srgbClr val="000000"/>
                </a:solidFill>
              </a:rPr>
              <a:t>and art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of </a:t>
            </a:r>
            <a:r>
              <a:rPr lang="en-US" altLang="en-US" sz="800" dirty="0">
                <a:solidFill>
                  <a:srgbClr val="000000"/>
                </a:solidFill>
              </a:rPr>
              <a:t>contemporary </a:t>
            </a:r>
            <a:r>
              <a:rPr lang="en-US" altLang="en-US" sz="800" dirty="0" smtClean="0">
                <a:solidFill>
                  <a:srgbClr val="000000"/>
                </a:solidFill>
              </a:rPr>
              <a:t>France</a:t>
            </a:r>
            <a:endParaRPr lang="en-US" altLang="en-US" sz="800" dirty="0">
              <a:solidFill>
                <a:srgbClr val="000000"/>
              </a:solidFill>
            </a:endParaRPr>
          </a:p>
          <a:p>
            <a:pPr eaLnBrk="1" hangingPunct="1"/>
            <a:r>
              <a:rPr lang="en-US" altLang="en-US" sz="800" dirty="0" smtClean="0">
                <a:solidFill>
                  <a:srgbClr val="000000"/>
                </a:solidFill>
              </a:rPr>
              <a:t>1995                 Bois </a:t>
            </a:r>
            <a:r>
              <a:rPr lang="en-US" altLang="en-US" sz="800" dirty="0">
                <a:solidFill>
                  <a:srgbClr val="000000"/>
                </a:solidFill>
              </a:rPr>
              <a:t>de Boulogne, photojournalistic inquiry on all </a:t>
            </a:r>
            <a:endParaRPr lang="en-US" altLang="en-US" sz="800" dirty="0" smtClean="0">
              <a:solidFill>
                <a:srgbClr val="000000"/>
              </a:solidFill>
            </a:endParaRPr>
          </a:p>
          <a:p>
            <a:pPr eaLnBrk="1" hangingPunct="1"/>
            <a:r>
              <a:rPr lang="en-US" altLang="en-US" sz="800" dirty="0" smtClean="0">
                <a:solidFill>
                  <a:srgbClr val="000000"/>
                </a:solidFill>
              </a:rPr>
              <a:t>                         kind </a:t>
            </a:r>
            <a:r>
              <a:rPr lang="en-US" altLang="en-US" sz="800" dirty="0">
                <a:solidFill>
                  <a:srgbClr val="000000"/>
                </a:solidFill>
              </a:rPr>
              <a:t>of social activity in </a:t>
            </a:r>
            <a:r>
              <a:rPr lang="en-US" altLang="en-US" sz="800" dirty="0" smtClean="0">
                <a:solidFill>
                  <a:srgbClr val="000000"/>
                </a:solidFill>
              </a:rPr>
              <a:t>this Parisian </a:t>
            </a:r>
            <a:r>
              <a:rPr lang="en-US" altLang="en-US" sz="800" dirty="0">
                <a:solidFill>
                  <a:srgbClr val="000000"/>
                </a:solidFill>
              </a:rPr>
              <a:t>area   </a:t>
            </a:r>
          </a:p>
          <a:p>
            <a:pPr eaLnBrk="1" hangingPunct="1"/>
            <a:r>
              <a:rPr lang="en-US" altLang="en-US" sz="800" dirty="0">
                <a:solidFill>
                  <a:srgbClr val="000000"/>
                </a:solidFill>
              </a:rPr>
              <a:t>1995 - 1996      In Theirs Workshops, portraits of Poznan’s artists </a:t>
            </a:r>
          </a:p>
          <a:p>
            <a:pPr eaLnBrk="1" hangingPunct="1"/>
            <a:r>
              <a:rPr lang="en-US" altLang="en-US" sz="800" dirty="0">
                <a:solidFill>
                  <a:srgbClr val="000000"/>
                </a:solidFill>
              </a:rPr>
              <a:t>1995 - 1997      Big Apple Pie, New York City depicted by </a:t>
            </a:r>
            <a:r>
              <a:rPr lang="en-US" altLang="en-US" sz="800" dirty="0" smtClean="0">
                <a:solidFill>
                  <a:srgbClr val="000000"/>
                </a:solidFill>
              </a:rPr>
              <a:t>the</a:t>
            </a:r>
          </a:p>
          <a:p>
            <a:pPr eaLnBrk="1" hangingPunct="1"/>
            <a:r>
              <a:rPr lang="en-US" altLang="en-US" sz="800" dirty="0">
                <a:solidFill>
                  <a:srgbClr val="000000"/>
                </a:solidFill>
              </a:rPr>
              <a:t> </a:t>
            </a:r>
            <a:r>
              <a:rPr lang="en-US" altLang="en-US" sz="800" dirty="0" smtClean="0">
                <a:solidFill>
                  <a:srgbClr val="000000"/>
                </a:solidFill>
              </a:rPr>
              <a:t>                        method </a:t>
            </a:r>
            <a:r>
              <a:rPr lang="en-US" altLang="en-US" sz="800" dirty="0">
                <a:solidFill>
                  <a:srgbClr val="000000"/>
                </a:solidFill>
              </a:rPr>
              <a:t>of “</a:t>
            </a:r>
            <a:r>
              <a:rPr lang="en-US" altLang="en-US" sz="800" dirty="0" smtClean="0">
                <a:solidFill>
                  <a:srgbClr val="000000"/>
                </a:solidFill>
              </a:rPr>
              <a:t>multi-exposure of </a:t>
            </a:r>
            <a:r>
              <a:rPr lang="en-US" altLang="en-US" sz="800" dirty="0">
                <a:solidFill>
                  <a:srgbClr val="000000"/>
                </a:solidFill>
              </a:rPr>
              <a:t>one negative”</a:t>
            </a:r>
          </a:p>
          <a:p>
            <a:pPr eaLnBrk="1" hangingPunct="1"/>
            <a:r>
              <a:rPr lang="en-US" altLang="en-US" sz="800" dirty="0">
                <a:solidFill>
                  <a:srgbClr val="000000"/>
                </a:solidFill>
              </a:rPr>
              <a:t>                        </a:t>
            </a:r>
            <a:r>
              <a:rPr lang="en-US" altLang="en-US" sz="800" dirty="0" smtClean="0">
                <a:solidFill>
                  <a:srgbClr val="000000"/>
                </a:solidFill>
              </a:rPr>
              <a:t> Photography </a:t>
            </a:r>
            <a:r>
              <a:rPr lang="en-US" altLang="en-US" sz="800" dirty="0">
                <a:solidFill>
                  <a:srgbClr val="000000"/>
                </a:solidFill>
              </a:rPr>
              <a:t>Memories, derived from </a:t>
            </a:r>
            <a:r>
              <a:rPr lang="en-US" altLang="en-US" sz="800" dirty="0" smtClean="0">
                <a:solidFill>
                  <a:srgbClr val="000000"/>
                </a:solidFill>
              </a:rPr>
              <a:t>previously</a:t>
            </a:r>
          </a:p>
          <a:p>
            <a:pPr eaLnBrk="1" hangingPunct="1"/>
            <a:r>
              <a:rPr lang="en-US" altLang="en-US" sz="800" dirty="0">
                <a:solidFill>
                  <a:srgbClr val="000000"/>
                </a:solidFill>
              </a:rPr>
              <a:t> </a:t>
            </a:r>
            <a:r>
              <a:rPr lang="en-US" altLang="en-US" sz="800" dirty="0" smtClean="0">
                <a:solidFill>
                  <a:srgbClr val="000000"/>
                </a:solidFill>
              </a:rPr>
              <a:t>                        cited </a:t>
            </a:r>
            <a:r>
              <a:rPr lang="en-US" altLang="en-US" sz="800" dirty="0">
                <a:solidFill>
                  <a:srgbClr val="000000"/>
                </a:solidFill>
              </a:rPr>
              <a:t>monograph</a:t>
            </a:r>
          </a:p>
          <a:p>
            <a:pPr eaLnBrk="1" hangingPunct="1"/>
            <a:r>
              <a:rPr lang="en-US" altLang="en-US" sz="800" dirty="0">
                <a:solidFill>
                  <a:srgbClr val="000000"/>
                </a:solidFill>
              </a:rPr>
              <a:t>1995 - 1997     </a:t>
            </a:r>
            <a:r>
              <a:rPr lang="en-US" altLang="en-US" sz="800" dirty="0" smtClean="0">
                <a:solidFill>
                  <a:srgbClr val="000000"/>
                </a:solidFill>
              </a:rPr>
              <a:t> Un </a:t>
            </a:r>
            <a:r>
              <a:rPr lang="en-US" altLang="en-US" sz="800" dirty="0">
                <a:solidFill>
                  <a:srgbClr val="000000"/>
                </a:solidFill>
              </a:rPr>
              <a:t>jour </a:t>
            </a:r>
            <a:r>
              <a:rPr lang="en-US" altLang="en-US" sz="800" dirty="0" err="1">
                <a:solidFill>
                  <a:srgbClr val="000000"/>
                </a:solidFill>
              </a:rPr>
              <a:t>j’irai</a:t>
            </a:r>
            <a:r>
              <a:rPr lang="en-US" altLang="en-US" sz="800" dirty="0">
                <a:solidFill>
                  <a:srgbClr val="000000"/>
                </a:solidFill>
              </a:rPr>
              <a:t> à Paris..., images of Paris created </a:t>
            </a:r>
            <a:endParaRPr lang="en-US" altLang="en-US" sz="800" dirty="0" smtClean="0">
              <a:solidFill>
                <a:srgbClr val="000000"/>
              </a:solidFill>
            </a:endParaRPr>
          </a:p>
          <a:p>
            <a:pPr eaLnBrk="1" hangingPunct="1"/>
            <a:r>
              <a:rPr lang="en-US" altLang="en-US" sz="800" dirty="0">
                <a:solidFill>
                  <a:srgbClr val="000000"/>
                </a:solidFill>
              </a:rPr>
              <a:t> </a:t>
            </a:r>
            <a:r>
              <a:rPr lang="en-US" altLang="en-US" sz="800" dirty="0" smtClean="0">
                <a:solidFill>
                  <a:srgbClr val="000000"/>
                </a:solidFill>
              </a:rPr>
              <a:t>                        using </a:t>
            </a:r>
            <a:r>
              <a:rPr lang="en-US" altLang="en-US" sz="800" dirty="0">
                <a:solidFill>
                  <a:srgbClr val="000000"/>
                </a:solidFill>
              </a:rPr>
              <a:t>the same, “</a:t>
            </a:r>
            <a:r>
              <a:rPr lang="en-US" altLang="en-US" sz="800" dirty="0" smtClean="0">
                <a:solidFill>
                  <a:srgbClr val="000000"/>
                </a:solidFill>
              </a:rPr>
              <a:t>multi-exposure method</a:t>
            </a:r>
            <a:r>
              <a:rPr lang="en-US" altLang="en-US" sz="800" dirty="0">
                <a:solidFill>
                  <a:srgbClr val="000000"/>
                </a:solidFill>
              </a:rPr>
              <a:t>”</a:t>
            </a:r>
          </a:p>
          <a:p>
            <a:pPr eaLnBrk="1" hangingPunct="1"/>
            <a:r>
              <a:rPr lang="en-US" altLang="en-US" sz="800" dirty="0">
                <a:solidFill>
                  <a:srgbClr val="000000"/>
                </a:solidFill>
              </a:rPr>
              <a:t>                        </a:t>
            </a:r>
            <a:r>
              <a:rPr lang="en-US" altLang="en-US" sz="800" dirty="0" smtClean="0">
                <a:solidFill>
                  <a:srgbClr val="000000"/>
                </a:solidFill>
              </a:rPr>
              <a:t> </a:t>
            </a:r>
            <a:r>
              <a:rPr lang="en-US" altLang="en-US" sz="800" dirty="0" err="1" smtClean="0">
                <a:solidFill>
                  <a:srgbClr val="000000"/>
                </a:solidFill>
              </a:rPr>
              <a:t>Essais</a:t>
            </a:r>
            <a:r>
              <a:rPr lang="en-US" altLang="en-US" sz="800" dirty="0" smtClean="0">
                <a:solidFill>
                  <a:srgbClr val="000000"/>
                </a:solidFill>
              </a:rPr>
              <a:t> </a:t>
            </a:r>
            <a:r>
              <a:rPr lang="en-US" altLang="en-US" sz="800" dirty="0" err="1">
                <a:solidFill>
                  <a:srgbClr val="000000"/>
                </a:solidFill>
              </a:rPr>
              <a:t>Parisiens</a:t>
            </a:r>
            <a:r>
              <a:rPr lang="en-US" altLang="en-US" sz="800" dirty="0">
                <a:solidFill>
                  <a:srgbClr val="000000"/>
                </a:solidFill>
              </a:rPr>
              <a:t> and Paris Impressions </a:t>
            </a:r>
            <a:r>
              <a:rPr lang="en-US" altLang="en-US" sz="800" dirty="0" smtClean="0">
                <a:solidFill>
                  <a:srgbClr val="000000"/>
                </a:solidFill>
              </a:rPr>
              <a:t>derived   </a:t>
            </a:r>
          </a:p>
          <a:p>
            <a:pPr eaLnBrk="1" hangingPunct="1"/>
            <a:r>
              <a:rPr lang="en-US" altLang="en-US" sz="800" dirty="0">
                <a:solidFill>
                  <a:srgbClr val="000000"/>
                </a:solidFill>
              </a:rPr>
              <a:t> </a:t>
            </a:r>
            <a:r>
              <a:rPr lang="en-US" altLang="en-US" sz="800" dirty="0" smtClean="0">
                <a:solidFill>
                  <a:srgbClr val="000000"/>
                </a:solidFill>
              </a:rPr>
              <a:t>                        from </a:t>
            </a:r>
            <a:r>
              <a:rPr lang="en-US" altLang="en-US" sz="800" dirty="0">
                <a:solidFill>
                  <a:srgbClr val="000000"/>
                </a:solidFill>
              </a:rPr>
              <a:t>above monograph</a:t>
            </a:r>
          </a:p>
          <a:p>
            <a:pPr eaLnBrk="1" hangingPunct="1"/>
            <a:r>
              <a:rPr lang="en-US" altLang="en-US" sz="800" dirty="0">
                <a:solidFill>
                  <a:srgbClr val="000000"/>
                </a:solidFill>
              </a:rPr>
              <a:t>Since  1994     </a:t>
            </a:r>
            <a:r>
              <a:rPr lang="en-US" altLang="en-US" sz="800" dirty="0" smtClean="0">
                <a:solidFill>
                  <a:srgbClr val="000000"/>
                </a:solidFill>
              </a:rPr>
              <a:t> Halloween</a:t>
            </a:r>
            <a:r>
              <a:rPr lang="en-US" altLang="en-US" sz="800" dirty="0">
                <a:solidFill>
                  <a:srgbClr val="000000"/>
                </a:solidFill>
              </a:rPr>
              <a:t>, portraits of participants of New York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Village </a:t>
            </a:r>
            <a:r>
              <a:rPr lang="en-US" altLang="en-US" sz="800" dirty="0">
                <a:solidFill>
                  <a:srgbClr val="000000"/>
                </a:solidFill>
              </a:rPr>
              <a:t>Halloween Parade</a:t>
            </a:r>
          </a:p>
          <a:p>
            <a:pPr eaLnBrk="1" hangingPunct="1"/>
            <a:r>
              <a:rPr lang="en-US" altLang="en-US" sz="800" dirty="0">
                <a:solidFill>
                  <a:srgbClr val="000000"/>
                </a:solidFill>
              </a:rPr>
              <a:t>1996 - 2014     </a:t>
            </a:r>
            <a:r>
              <a:rPr lang="en-US" altLang="en-US" sz="800" dirty="0" smtClean="0">
                <a:solidFill>
                  <a:srgbClr val="000000"/>
                </a:solidFill>
              </a:rPr>
              <a:t> I </a:t>
            </a:r>
            <a:r>
              <a:rPr lang="en-US" altLang="en-US" sz="800" dirty="0">
                <a:solidFill>
                  <a:srgbClr val="000000"/>
                </a:solidFill>
              </a:rPr>
              <a:t>am a Mother!, portraits</a:t>
            </a:r>
          </a:p>
          <a:p>
            <a:pPr eaLnBrk="1" hangingPunct="1"/>
            <a:r>
              <a:rPr lang="en-US" altLang="en-US" sz="800" dirty="0" smtClean="0">
                <a:solidFill>
                  <a:srgbClr val="000000"/>
                </a:solidFill>
              </a:rPr>
              <a:t>1997                 </a:t>
            </a:r>
            <a:r>
              <a:rPr lang="en-US" altLang="en-US" sz="800" dirty="0" err="1" smtClean="0">
                <a:solidFill>
                  <a:srgbClr val="000000"/>
                </a:solidFill>
              </a:rPr>
              <a:t>L’Ambroisie</a:t>
            </a:r>
            <a:r>
              <a:rPr lang="en-US" altLang="en-US" sz="800" dirty="0">
                <a:solidFill>
                  <a:srgbClr val="000000"/>
                </a:solidFill>
              </a:rPr>
              <a:t>, reportage photographic about </a:t>
            </a:r>
            <a:r>
              <a:rPr lang="en-US" altLang="en-US" sz="800" dirty="0" smtClean="0">
                <a:solidFill>
                  <a:srgbClr val="000000"/>
                </a:solidFill>
              </a:rPr>
              <a:t> </a:t>
            </a:r>
          </a:p>
          <a:p>
            <a:pPr eaLnBrk="1" hangingPunct="1"/>
            <a:r>
              <a:rPr lang="en-US" altLang="en-US" sz="800" dirty="0" smtClean="0">
                <a:solidFill>
                  <a:srgbClr val="000000"/>
                </a:solidFill>
              </a:rPr>
              <a:t>                         Bernard </a:t>
            </a:r>
            <a:r>
              <a:rPr lang="en-US" altLang="en-US" sz="800" dirty="0" err="1">
                <a:solidFill>
                  <a:srgbClr val="000000"/>
                </a:solidFill>
              </a:rPr>
              <a:t>Pacaud’s</a:t>
            </a:r>
            <a:r>
              <a:rPr lang="en-US" altLang="en-US" sz="800" dirty="0">
                <a:solidFill>
                  <a:srgbClr val="000000"/>
                </a:solidFill>
              </a:rPr>
              <a:t> </a:t>
            </a:r>
            <a:r>
              <a:rPr lang="en-US" altLang="en-US" sz="800" dirty="0" smtClean="0">
                <a:solidFill>
                  <a:srgbClr val="000000"/>
                </a:solidFill>
              </a:rPr>
              <a:t>world-renowned restaurant</a:t>
            </a:r>
            <a:endParaRPr lang="en-US" altLang="en-US" sz="800" dirty="0">
              <a:solidFill>
                <a:srgbClr val="000000"/>
              </a:solidFill>
            </a:endParaRPr>
          </a:p>
          <a:p>
            <a:pPr eaLnBrk="1" hangingPunct="1"/>
            <a:r>
              <a:rPr lang="en-US" altLang="en-US" sz="800" dirty="0">
                <a:solidFill>
                  <a:srgbClr val="000000"/>
                </a:solidFill>
              </a:rPr>
              <a:t>1999 - 2002     </a:t>
            </a:r>
            <a:r>
              <a:rPr lang="en-US" altLang="en-US" sz="800" dirty="0" smtClean="0">
                <a:solidFill>
                  <a:srgbClr val="000000"/>
                </a:solidFill>
              </a:rPr>
              <a:t> The </a:t>
            </a:r>
            <a:r>
              <a:rPr lang="en-US" altLang="en-US" sz="800" dirty="0">
                <a:solidFill>
                  <a:srgbClr val="000000"/>
                </a:solidFill>
              </a:rPr>
              <a:t>Appearances, anthropological study designed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and </a:t>
            </a:r>
            <a:r>
              <a:rPr lang="en-US" altLang="en-US" sz="800" dirty="0">
                <a:solidFill>
                  <a:srgbClr val="000000"/>
                </a:solidFill>
              </a:rPr>
              <a:t>made to discover and </a:t>
            </a:r>
            <a:r>
              <a:rPr lang="en-US" altLang="en-US" sz="800" dirty="0" smtClean="0">
                <a:solidFill>
                  <a:srgbClr val="000000"/>
                </a:solidFill>
              </a:rPr>
              <a:t>interpret </a:t>
            </a:r>
            <a:r>
              <a:rPr lang="en-US" altLang="en-US" sz="800" dirty="0">
                <a:solidFill>
                  <a:srgbClr val="000000"/>
                </a:solidFill>
              </a:rPr>
              <a:t>fundamental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key </a:t>
            </a:r>
            <a:r>
              <a:rPr lang="en-US" altLang="en-US" sz="800" dirty="0">
                <a:solidFill>
                  <a:srgbClr val="000000"/>
                </a:solidFill>
              </a:rPr>
              <a:t>concepts of French culture and </a:t>
            </a:r>
            <a:r>
              <a:rPr lang="en-US" altLang="en-US" sz="800" dirty="0" smtClean="0">
                <a:solidFill>
                  <a:srgbClr val="000000"/>
                </a:solidFill>
              </a:rPr>
              <a:t>civilization  </a:t>
            </a:r>
          </a:p>
          <a:p>
            <a:pPr eaLnBrk="1" hangingPunct="1"/>
            <a:r>
              <a:rPr lang="en-US" altLang="en-US" sz="800" dirty="0">
                <a:solidFill>
                  <a:srgbClr val="000000"/>
                </a:solidFill>
              </a:rPr>
              <a:t> </a:t>
            </a:r>
            <a:r>
              <a:rPr lang="en-US" altLang="en-US" sz="800" dirty="0" smtClean="0">
                <a:solidFill>
                  <a:srgbClr val="000000"/>
                </a:solidFill>
              </a:rPr>
              <a:t>                        exemplified </a:t>
            </a:r>
            <a:r>
              <a:rPr lang="en-US" altLang="en-US" sz="800" dirty="0">
                <a:solidFill>
                  <a:srgbClr val="000000"/>
                </a:solidFill>
              </a:rPr>
              <a:t>in </a:t>
            </a:r>
            <a:r>
              <a:rPr lang="en-US" altLang="en-US" sz="800" dirty="0" smtClean="0">
                <a:solidFill>
                  <a:srgbClr val="000000"/>
                </a:solidFill>
              </a:rPr>
              <a:t>Paris</a:t>
            </a:r>
            <a:endParaRPr lang="en-US" altLang="en-US" sz="800" dirty="0">
              <a:solidFill>
                <a:srgbClr val="000000"/>
              </a:solidFill>
            </a:endParaRPr>
          </a:p>
          <a:p>
            <a:pPr eaLnBrk="1" hangingPunct="1"/>
            <a:r>
              <a:rPr lang="en-US" altLang="en-US" sz="800" dirty="0">
                <a:solidFill>
                  <a:srgbClr val="000000"/>
                </a:solidFill>
              </a:rPr>
              <a:t>1999 - 2014     </a:t>
            </a:r>
            <a:r>
              <a:rPr lang="en-US" altLang="en-US" sz="800" dirty="0" smtClean="0">
                <a:solidFill>
                  <a:srgbClr val="000000"/>
                </a:solidFill>
              </a:rPr>
              <a:t> Parisian </a:t>
            </a:r>
            <a:r>
              <a:rPr lang="en-US" altLang="en-US" sz="800" dirty="0">
                <a:solidFill>
                  <a:srgbClr val="000000"/>
                </a:solidFill>
              </a:rPr>
              <a:t>Motifs, derived from previously cited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monograph</a:t>
            </a:r>
            <a:endParaRPr lang="en-US" altLang="en-US" sz="800" dirty="0">
              <a:solidFill>
                <a:srgbClr val="000000"/>
              </a:solidFill>
            </a:endParaRPr>
          </a:p>
          <a:p>
            <a:pPr eaLnBrk="1" hangingPunct="1"/>
            <a:r>
              <a:rPr lang="en-US" altLang="en-US" sz="800" dirty="0">
                <a:solidFill>
                  <a:srgbClr val="000000"/>
                </a:solidFill>
              </a:rPr>
              <a:t>1999 - 2009     </a:t>
            </a:r>
            <a:r>
              <a:rPr lang="en-US" altLang="en-US" sz="800" dirty="0" smtClean="0">
                <a:solidFill>
                  <a:srgbClr val="000000"/>
                </a:solidFill>
              </a:rPr>
              <a:t> Golem</a:t>
            </a:r>
            <a:r>
              <a:rPr lang="en-US" altLang="en-US" sz="800" dirty="0">
                <a:solidFill>
                  <a:srgbClr val="000000"/>
                </a:solidFill>
              </a:rPr>
              <a:t>, anthropological treatise about “Free Will”,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the </a:t>
            </a:r>
            <a:r>
              <a:rPr lang="en-US" altLang="en-US" sz="800" dirty="0">
                <a:solidFill>
                  <a:srgbClr val="000000"/>
                </a:solidFill>
              </a:rPr>
              <a:t>notion of liberty which, it </a:t>
            </a:r>
            <a:r>
              <a:rPr lang="en-US" altLang="en-US" sz="800" dirty="0" smtClean="0">
                <a:solidFill>
                  <a:srgbClr val="000000"/>
                </a:solidFill>
              </a:rPr>
              <a:t>seems</a:t>
            </a:r>
            <a:r>
              <a:rPr lang="en-US" altLang="en-US" sz="800" dirty="0">
                <a:solidFill>
                  <a:srgbClr val="000000"/>
                </a:solidFill>
              </a:rPr>
              <a:t>, one have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been </a:t>
            </a:r>
            <a:r>
              <a:rPr lang="en-US" altLang="en-US" sz="800" dirty="0">
                <a:solidFill>
                  <a:srgbClr val="000000"/>
                </a:solidFill>
              </a:rPr>
              <a:t>given …</a:t>
            </a:r>
          </a:p>
          <a:p>
            <a:pPr eaLnBrk="1" hangingPunct="1"/>
            <a:r>
              <a:rPr lang="en-US" altLang="en-US" sz="800" dirty="0">
                <a:solidFill>
                  <a:srgbClr val="000000"/>
                </a:solidFill>
              </a:rPr>
              <a:t>1999 - 2014     </a:t>
            </a:r>
            <a:r>
              <a:rPr lang="en-US" altLang="en-US" sz="800" dirty="0" smtClean="0">
                <a:solidFill>
                  <a:srgbClr val="000000"/>
                </a:solidFill>
              </a:rPr>
              <a:t> Wine</a:t>
            </a:r>
            <a:r>
              <a:rPr lang="en-US" altLang="en-US" sz="800" dirty="0">
                <a:solidFill>
                  <a:srgbClr val="000000"/>
                </a:solidFill>
              </a:rPr>
              <a:t>, illustration as a tribute to “Wine” realized in </a:t>
            </a:r>
            <a:endParaRPr lang="en-US" altLang="en-US" sz="800" dirty="0" smtClean="0">
              <a:solidFill>
                <a:srgbClr val="000000"/>
              </a:solidFill>
            </a:endParaRPr>
          </a:p>
          <a:p>
            <a:pPr eaLnBrk="1" hangingPunct="1"/>
            <a:r>
              <a:rPr lang="en-US" altLang="en-US" sz="800" dirty="0">
                <a:solidFill>
                  <a:srgbClr val="000000"/>
                </a:solidFill>
              </a:rPr>
              <a:t> </a:t>
            </a:r>
            <a:r>
              <a:rPr lang="en-US" altLang="en-US" sz="800" dirty="0" smtClean="0">
                <a:solidFill>
                  <a:srgbClr val="000000"/>
                </a:solidFill>
              </a:rPr>
              <a:t>                        Philippe Faure-</a:t>
            </a:r>
            <a:r>
              <a:rPr lang="en-US" altLang="en-US" sz="800" dirty="0" err="1" smtClean="0">
                <a:solidFill>
                  <a:srgbClr val="000000"/>
                </a:solidFill>
              </a:rPr>
              <a:t>Brac’s</a:t>
            </a:r>
            <a:r>
              <a:rPr lang="en-US" altLang="en-US" sz="800" dirty="0" smtClean="0">
                <a:solidFill>
                  <a:srgbClr val="000000"/>
                </a:solidFill>
              </a:rPr>
              <a:t> Parisian </a:t>
            </a:r>
            <a:r>
              <a:rPr lang="en-US" altLang="en-US" sz="800" dirty="0">
                <a:solidFill>
                  <a:srgbClr val="000000"/>
                </a:solidFill>
              </a:rPr>
              <a:t>wine cellars </a:t>
            </a:r>
          </a:p>
          <a:p>
            <a:pPr eaLnBrk="1" hangingPunct="1"/>
            <a:r>
              <a:rPr lang="en-US" altLang="en-US" sz="800" dirty="0">
                <a:solidFill>
                  <a:srgbClr val="000000"/>
                </a:solidFill>
              </a:rPr>
              <a:t>1999 - 2014     </a:t>
            </a:r>
            <a:r>
              <a:rPr lang="en-US" altLang="en-US" sz="800" dirty="0" smtClean="0">
                <a:solidFill>
                  <a:srgbClr val="000000"/>
                </a:solidFill>
              </a:rPr>
              <a:t> Lament</a:t>
            </a:r>
            <a:r>
              <a:rPr lang="en-US" altLang="en-US" sz="800" dirty="0">
                <a:solidFill>
                  <a:srgbClr val="000000"/>
                </a:solidFill>
              </a:rPr>
              <a:t>, philosophical treatise about the human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fate </a:t>
            </a:r>
            <a:r>
              <a:rPr lang="en-US" altLang="en-US" sz="800" dirty="0">
                <a:solidFill>
                  <a:srgbClr val="000000"/>
                </a:solidFill>
              </a:rPr>
              <a:t>irrevocably assigned.</a:t>
            </a:r>
          </a:p>
          <a:p>
            <a:pPr eaLnBrk="1" hangingPunct="1"/>
            <a:r>
              <a:rPr lang="en-US" altLang="en-US" sz="800" dirty="0" smtClean="0">
                <a:solidFill>
                  <a:srgbClr val="000000"/>
                </a:solidFill>
              </a:rPr>
              <a:t>2000                 Ecce </a:t>
            </a:r>
            <a:r>
              <a:rPr lang="en-US" altLang="en-US" sz="800" dirty="0">
                <a:solidFill>
                  <a:srgbClr val="000000"/>
                </a:solidFill>
              </a:rPr>
              <a:t>Homo, derived from previously cited </a:t>
            </a:r>
            <a:r>
              <a:rPr lang="en-US" altLang="en-US" sz="800" dirty="0" smtClean="0">
                <a:solidFill>
                  <a:srgbClr val="000000"/>
                </a:solidFill>
              </a:rPr>
              <a:t> </a:t>
            </a:r>
          </a:p>
          <a:p>
            <a:pPr eaLnBrk="1" hangingPunct="1"/>
            <a:r>
              <a:rPr lang="en-US" altLang="en-US" sz="800" dirty="0" smtClean="0">
                <a:solidFill>
                  <a:srgbClr val="000000"/>
                </a:solidFill>
              </a:rPr>
              <a:t>                         monograph</a:t>
            </a:r>
            <a:endParaRPr lang="en-US" altLang="en-US" sz="800" dirty="0">
              <a:solidFill>
                <a:srgbClr val="000000"/>
              </a:solidFill>
            </a:endParaRPr>
          </a:p>
          <a:p>
            <a:pPr eaLnBrk="1" hangingPunct="1"/>
            <a:r>
              <a:rPr lang="en-US" altLang="en-US" sz="800" dirty="0">
                <a:solidFill>
                  <a:srgbClr val="000000"/>
                </a:solidFill>
              </a:rPr>
              <a:t>Since 2001     </a:t>
            </a:r>
            <a:r>
              <a:rPr lang="en-US" altLang="en-US" sz="800" dirty="0" smtClean="0">
                <a:solidFill>
                  <a:srgbClr val="000000"/>
                </a:solidFill>
              </a:rPr>
              <a:t>  The </a:t>
            </a:r>
            <a:r>
              <a:rPr lang="en-US" altLang="en-US" sz="800" dirty="0">
                <a:solidFill>
                  <a:srgbClr val="000000"/>
                </a:solidFill>
              </a:rPr>
              <a:t>Frontier, various research about New York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real </a:t>
            </a:r>
            <a:r>
              <a:rPr lang="en-US" altLang="en-US" sz="800" dirty="0">
                <a:solidFill>
                  <a:srgbClr val="000000"/>
                </a:solidFill>
              </a:rPr>
              <a:t>and imaginary </a:t>
            </a:r>
          </a:p>
          <a:p>
            <a:pPr eaLnBrk="1" hangingPunct="1"/>
            <a:r>
              <a:rPr lang="en-US" altLang="en-US" sz="800" dirty="0" smtClean="0">
                <a:solidFill>
                  <a:srgbClr val="000000"/>
                </a:solidFill>
              </a:rPr>
              <a:t>2002                 </a:t>
            </a:r>
            <a:r>
              <a:rPr lang="en-US" altLang="en-US" sz="800" dirty="0" err="1" smtClean="0">
                <a:solidFill>
                  <a:srgbClr val="000000"/>
                </a:solidFill>
              </a:rPr>
              <a:t>Hôtel</a:t>
            </a:r>
            <a:r>
              <a:rPr lang="en-US" altLang="en-US" sz="800" dirty="0" smtClean="0">
                <a:solidFill>
                  <a:srgbClr val="000000"/>
                </a:solidFill>
              </a:rPr>
              <a:t> </a:t>
            </a:r>
            <a:r>
              <a:rPr lang="en-US" altLang="en-US" sz="800" dirty="0">
                <a:solidFill>
                  <a:srgbClr val="000000"/>
                </a:solidFill>
              </a:rPr>
              <a:t>Biron, poetic study of </a:t>
            </a:r>
            <a:r>
              <a:rPr lang="en-US" altLang="en-US" sz="800" dirty="0" err="1">
                <a:solidFill>
                  <a:srgbClr val="000000"/>
                </a:solidFill>
              </a:rPr>
              <a:t>Auguste</a:t>
            </a:r>
            <a:r>
              <a:rPr lang="en-US" altLang="en-US" sz="800" dirty="0">
                <a:solidFill>
                  <a:srgbClr val="000000"/>
                </a:solidFill>
              </a:rPr>
              <a:t> Rodin’s art in </a:t>
            </a:r>
            <a:endParaRPr lang="en-US" altLang="en-US" sz="800" dirty="0" smtClean="0">
              <a:solidFill>
                <a:srgbClr val="000000"/>
              </a:solidFill>
            </a:endParaRPr>
          </a:p>
          <a:p>
            <a:pPr eaLnBrk="1" hangingPunct="1"/>
            <a:r>
              <a:rPr lang="en-US" altLang="en-US" sz="800" dirty="0" smtClean="0">
                <a:solidFill>
                  <a:srgbClr val="000000"/>
                </a:solidFill>
              </a:rPr>
              <a:t>                         his </a:t>
            </a:r>
            <a:r>
              <a:rPr lang="en-US" altLang="en-US" sz="800" dirty="0">
                <a:solidFill>
                  <a:srgbClr val="000000"/>
                </a:solidFill>
              </a:rPr>
              <a:t>Parisian workshop</a:t>
            </a:r>
          </a:p>
          <a:p>
            <a:pPr eaLnBrk="1" hangingPunct="1"/>
            <a:r>
              <a:rPr lang="en-US" altLang="en-US" sz="800" dirty="0">
                <a:solidFill>
                  <a:srgbClr val="000000"/>
                </a:solidFill>
              </a:rPr>
              <a:t>Since 2002      </a:t>
            </a:r>
            <a:r>
              <a:rPr lang="en-US" altLang="en-US" sz="800" dirty="0" smtClean="0">
                <a:solidFill>
                  <a:srgbClr val="000000"/>
                </a:solidFill>
              </a:rPr>
              <a:t> Nature</a:t>
            </a:r>
            <a:r>
              <a:rPr lang="en-US" altLang="en-US" sz="800" dirty="0">
                <a:solidFill>
                  <a:srgbClr val="000000"/>
                </a:solidFill>
              </a:rPr>
              <a:t>, Images of American National Parks </a:t>
            </a:r>
            <a:endParaRPr lang="en-US" altLang="en-US" sz="800" dirty="0" smtClean="0">
              <a:solidFill>
                <a:srgbClr val="000000"/>
              </a:solidFill>
            </a:endParaRPr>
          </a:p>
          <a:p>
            <a:pPr eaLnBrk="1" hangingPunct="1"/>
            <a:r>
              <a:rPr lang="en-US" altLang="en-US" sz="800" dirty="0">
                <a:solidFill>
                  <a:srgbClr val="000000"/>
                </a:solidFill>
              </a:rPr>
              <a:t> </a:t>
            </a:r>
            <a:r>
              <a:rPr lang="en-US" altLang="en-US" sz="800" dirty="0" smtClean="0">
                <a:solidFill>
                  <a:srgbClr val="000000"/>
                </a:solidFill>
              </a:rPr>
              <a:t>                        implemented </a:t>
            </a:r>
            <a:r>
              <a:rPr lang="en-US" altLang="en-US" sz="800" dirty="0">
                <a:solidFill>
                  <a:srgbClr val="000000"/>
                </a:solidFill>
              </a:rPr>
              <a:t>in the aesthetics of the </a:t>
            </a:r>
            <a:r>
              <a:rPr lang="en-US" altLang="en-US" sz="800" dirty="0" smtClean="0">
                <a:solidFill>
                  <a:srgbClr val="000000"/>
                </a:solidFill>
              </a:rPr>
              <a:t>landscape  </a:t>
            </a:r>
          </a:p>
          <a:p>
            <a:pPr eaLnBrk="1" hangingPunct="1"/>
            <a:r>
              <a:rPr lang="en-US" altLang="en-US" sz="800" dirty="0">
                <a:solidFill>
                  <a:srgbClr val="000000"/>
                </a:solidFill>
              </a:rPr>
              <a:t> </a:t>
            </a:r>
            <a:r>
              <a:rPr lang="en-US" altLang="en-US" sz="800" dirty="0" smtClean="0">
                <a:solidFill>
                  <a:srgbClr val="000000"/>
                </a:solidFill>
              </a:rPr>
              <a:t>                        category</a:t>
            </a:r>
            <a:endParaRPr lang="en-US" altLang="en-US" sz="800" dirty="0">
              <a:solidFill>
                <a:srgbClr val="000000"/>
              </a:solidFill>
            </a:endParaRPr>
          </a:p>
          <a:p>
            <a:pPr eaLnBrk="1" hangingPunct="1"/>
            <a:r>
              <a:rPr lang="en-US" altLang="en-US" sz="800" dirty="0">
                <a:solidFill>
                  <a:srgbClr val="000000"/>
                </a:solidFill>
              </a:rPr>
              <a:t>Since 2002      </a:t>
            </a:r>
            <a:r>
              <a:rPr lang="en-US" altLang="en-US" sz="800" dirty="0" smtClean="0">
                <a:solidFill>
                  <a:srgbClr val="000000"/>
                </a:solidFill>
              </a:rPr>
              <a:t> New </a:t>
            </a:r>
            <a:r>
              <a:rPr lang="en-US" altLang="en-US" sz="800" dirty="0">
                <a:solidFill>
                  <a:srgbClr val="000000"/>
                </a:solidFill>
              </a:rPr>
              <a:t>York’s Children, portraits</a:t>
            </a:r>
          </a:p>
          <a:p>
            <a:pPr eaLnBrk="1" hangingPunct="1"/>
            <a:r>
              <a:rPr lang="en-US" altLang="en-US" sz="800" dirty="0">
                <a:solidFill>
                  <a:srgbClr val="000000"/>
                </a:solidFill>
              </a:rPr>
              <a:t>Since 2002      </a:t>
            </a:r>
            <a:r>
              <a:rPr lang="en-US" altLang="en-US" sz="800" dirty="0" smtClean="0">
                <a:solidFill>
                  <a:srgbClr val="000000"/>
                </a:solidFill>
              </a:rPr>
              <a:t> </a:t>
            </a:r>
            <a:r>
              <a:rPr lang="en-US" altLang="en-US" sz="800" dirty="0" err="1" smtClean="0">
                <a:solidFill>
                  <a:srgbClr val="000000"/>
                </a:solidFill>
              </a:rPr>
              <a:t>Newyorkers</a:t>
            </a:r>
            <a:r>
              <a:rPr lang="en-US" altLang="en-US" sz="800" dirty="0">
                <a:solidFill>
                  <a:srgbClr val="000000"/>
                </a:solidFill>
              </a:rPr>
              <a:t>, portraits</a:t>
            </a:r>
          </a:p>
          <a:p>
            <a:pPr eaLnBrk="1" hangingPunct="1"/>
            <a:r>
              <a:rPr lang="en-US" altLang="en-US" sz="800" dirty="0">
                <a:solidFill>
                  <a:srgbClr val="000000"/>
                </a:solidFill>
              </a:rPr>
              <a:t>Since 2002      </a:t>
            </a:r>
            <a:r>
              <a:rPr lang="en-US" altLang="en-US" sz="800" dirty="0" smtClean="0">
                <a:solidFill>
                  <a:srgbClr val="000000"/>
                </a:solidFill>
              </a:rPr>
              <a:t> Dei </a:t>
            </a:r>
            <a:r>
              <a:rPr lang="en-US" altLang="en-US" sz="800" dirty="0" err="1">
                <a:solidFill>
                  <a:srgbClr val="000000"/>
                </a:solidFill>
              </a:rPr>
              <a:t>ricordi</a:t>
            </a:r>
            <a:r>
              <a:rPr lang="en-US" altLang="en-US" sz="800" dirty="0">
                <a:solidFill>
                  <a:srgbClr val="000000"/>
                </a:solidFill>
              </a:rPr>
              <a:t> </a:t>
            </a:r>
            <a:r>
              <a:rPr lang="en-US" altLang="en-US" sz="800" dirty="0" err="1">
                <a:solidFill>
                  <a:srgbClr val="000000"/>
                </a:solidFill>
              </a:rPr>
              <a:t>italiani</a:t>
            </a:r>
            <a:r>
              <a:rPr lang="en-US" altLang="en-US" sz="800" dirty="0">
                <a:solidFill>
                  <a:srgbClr val="000000"/>
                </a:solidFill>
              </a:rPr>
              <a:t>, </a:t>
            </a:r>
            <a:r>
              <a:rPr lang="en-US" altLang="en-US" sz="800" dirty="0" smtClean="0">
                <a:solidFill>
                  <a:srgbClr val="000000"/>
                </a:solidFill>
              </a:rPr>
              <a:t>anthropological </a:t>
            </a:r>
            <a:r>
              <a:rPr lang="en-US" altLang="en-US" sz="800" dirty="0">
                <a:solidFill>
                  <a:srgbClr val="000000"/>
                </a:solidFill>
              </a:rPr>
              <a:t>study about </a:t>
            </a:r>
            <a:endParaRPr lang="en-US" altLang="en-US" sz="800" dirty="0" smtClean="0">
              <a:solidFill>
                <a:srgbClr val="000000"/>
              </a:solidFill>
            </a:endParaRPr>
          </a:p>
          <a:p>
            <a:pPr eaLnBrk="1" hangingPunct="1"/>
            <a:r>
              <a:rPr lang="en-US" altLang="en-US" sz="800" dirty="0">
                <a:solidFill>
                  <a:srgbClr val="000000"/>
                </a:solidFill>
              </a:rPr>
              <a:t> </a:t>
            </a:r>
            <a:r>
              <a:rPr lang="en-US" altLang="en-US" sz="800" dirty="0" smtClean="0">
                <a:solidFill>
                  <a:srgbClr val="000000"/>
                </a:solidFill>
              </a:rPr>
              <a:t>                        fundamental </a:t>
            </a:r>
            <a:r>
              <a:rPr lang="en-US" altLang="en-US" sz="800" dirty="0">
                <a:solidFill>
                  <a:srgbClr val="000000"/>
                </a:solidFill>
              </a:rPr>
              <a:t>key concepts of </a:t>
            </a:r>
            <a:r>
              <a:rPr lang="en-US" altLang="en-US" sz="800" dirty="0" smtClean="0">
                <a:solidFill>
                  <a:srgbClr val="000000"/>
                </a:solidFill>
              </a:rPr>
              <a:t>Italian </a:t>
            </a:r>
            <a:r>
              <a:rPr lang="en-US" altLang="en-US" sz="800" dirty="0">
                <a:solidFill>
                  <a:srgbClr val="000000"/>
                </a:solidFill>
              </a:rPr>
              <a:t>culture and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civilization   </a:t>
            </a:r>
            <a:endParaRPr lang="en-US" altLang="en-US" sz="800" dirty="0">
              <a:solidFill>
                <a:srgbClr val="000000"/>
              </a:solidFill>
            </a:endParaRPr>
          </a:p>
          <a:p>
            <a:pPr eaLnBrk="1" hangingPunct="1"/>
            <a:r>
              <a:rPr lang="en-US" altLang="en-US" sz="800" dirty="0">
                <a:solidFill>
                  <a:srgbClr val="000000"/>
                </a:solidFill>
              </a:rPr>
              <a:t>2004 - 2008      Venetian Motifs, derived from previously cited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monograph</a:t>
            </a:r>
            <a:endParaRPr lang="en-US" altLang="en-US" sz="800" dirty="0">
              <a:solidFill>
                <a:srgbClr val="000000"/>
              </a:solidFill>
            </a:endParaRPr>
          </a:p>
          <a:p>
            <a:pPr eaLnBrk="1" hangingPunct="1"/>
            <a:r>
              <a:rPr lang="en-US" altLang="en-US" sz="800" dirty="0">
                <a:solidFill>
                  <a:srgbClr val="000000"/>
                </a:solidFill>
              </a:rPr>
              <a:t>Since 2003      </a:t>
            </a:r>
            <a:r>
              <a:rPr lang="en-US" altLang="en-US" sz="800" dirty="0" smtClean="0">
                <a:solidFill>
                  <a:srgbClr val="000000"/>
                </a:solidFill>
              </a:rPr>
              <a:t> Be </a:t>
            </a:r>
            <a:r>
              <a:rPr lang="en-US" altLang="en-US" sz="800" dirty="0">
                <a:solidFill>
                  <a:srgbClr val="000000"/>
                </a:solidFill>
              </a:rPr>
              <a:t>Marry, Be Happy …, portraits of participants of </a:t>
            </a:r>
            <a:endParaRPr lang="en-US" altLang="en-US" sz="800" dirty="0" smtClean="0">
              <a:solidFill>
                <a:srgbClr val="000000"/>
              </a:solidFill>
            </a:endParaRPr>
          </a:p>
          <a:p>
            <a:pPr eaLnBrk="1" hangingPunct="1"/>
            <a:r>
              <a:rPr lang="en-US" altLang="en-US" sz="800" dirty="0">
                <a:solidFill>
                  <a:srgbClr val="000000"/>
                </a:solidFill>
              </a:rPr>
              <a:t> </a:t>
            </a:r>
            <a:r>
              <a:rPr lang="en-US" altLang="en-US" sz="800" dirty="0" smtClean="0">
                <a:solidFill>
                  <a:srgbClr val="000000"/>
                </a:solidFill>
              </a:rPr>
              <a:t>                        Gay </a:t>
            </a:r>
            <a:r>
              <a:rPr lang="en-US" altLang="en-US" sz="800" dirty="0">
                <a:solidFill>
                  <a:srgbClr val="000000"/>
                </a:solidFill>
              </a:rPr>
              <a:t>Pride Parades </a:t>
            </a:r>
            <a:r>
              <a:rPr lang="en-US" altLang="en-US" sz="800" dirty="0" smtClean="0">
                <a:solidFill>
                  <a:srgbClr val="000000"/>
                </a:solidFill>
              </a:rPr>
              <a:t>and other </a:t>
            </a:r>
            <a:r>
              <a:rPr lang="en-US" altLang="en-US" sz="800" dirty="0">
                <a:solidFill>
                  <a:srgbClr val="000000"/>
                </a:solidFill>
              </a:rPr>
              <a:t>social events in New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York </a:t>
            </a:r>
            <a:r>
              <a:rPr lang="en-US" altLang="en-US" sz="800" dirty="0">
                <a:solidFill>
                  <a:srgbClr val="000000"/>
                </a:solidFill>
              </a:rPr>
              <a:t>City having noticeable presence of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homosexual community</a:t>
            </a:r>
            <a:endParaRPr lang="en-US" altLang="en-US" sz="800" dirty="0">
              <a:solidFill>
                <a:srgbClr val="000000"/>
              </a:solidFill>
            </a:endParaRPr>
          </a:p>
          <a:p>
            <a:pPr eaLnBrk="1" hangingPunct="1"/>
            <a:r>
              <a:rPr lang="en-US" altLang="en-US" sz="800" dirty="0">
                <a:solidFill>
                  <a:srgbClr val="000000"/>
                </a:solidFill>
              </a:rPr>
              <a:t>2004 - 2014      </a:t>
            </a:r>
            <a:r>
              <a:rPr lang="en-US" altLang="en-US" sz="800" dirty="0" err="1">
                <a:solidFill>
                  <a:srgbClr val="000000"/>
                </a:solidFill>
              </a:rPr>
              <a:t>Veneziana</a:t>
            </a:r>
            <a:r>
              <a:rPr lang="en-US" altLang="en-US" sz="800" dirty="0">
                <a:solidFill>
                  <a:srgbClr val="000000"/>
                </a:solidFill>
              </a:rPr>
              <a:t>, one of the examples of </a:t>
            </a:r>
            <a:r>
              <a:rPr lang="en-US" altLang="en-US" sz="800" dirty="0" smtClean="0">
                <a:solidFill>
                  <a:srgbClr val="000000"/>
                </a:solidFill>
              </a:rPr>
              <a:t>the </a:t>
            </a:r>
            <a:r>
              <a:rPr lang="en-US" altLang="en-US" sz="800" dirty="0">
                <a:solidFill>
                  <a:srgbClr val="000000"/>
                </a:solidFill>
              </a:rPr>
              <a:t>geometric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abstraction </a:t>
            </a:r>
            <a:r>
              <a:rPr lang="en-US" altLang="en-US" sz="800" dirty="0">
                <a:solidFill>
                  <a:srgbClr val="000000"/>
                </a:solidFill>
              </a:rPr>
              <a:t>built using </a:t>
            </a:r>
            <a:r>
              <a:rPr lang="en-US" altLang="en-US" sz="800" dirty="0" smtClean="0">
                <a:solidFill>
                  <a:srgbClr val="000000"/>
                </a:solidFill>
              </a:rPr>
              <a:t>venetian visual </a:t>
            </a:r>
            <a:r>
              <a:rPr lang="en-US" altLang="en-US" sz="800" dirty="0">
                <a:solidFill>
                  <a:srgbClr val="000000"/>
                </a:solidFill>
              </a:rPr>
              <a:t>reality </a:t>
            </a:r>
          </a:p>
          <a:p>
            <a:pPr eaLnBrk="1" hangingPunct="1"/>
            <a:r>
              <a:rPr lang="en-US" altLang="en-US" sz="800" dirty="0">
                <a:solidFill>
                  <a:srgbClr val="000000"/>
                </a:solidFill>
              </a:rPr>
              <a:t>Since 2005      </a:t>
            </a:r>
            <a:r>
              <a:rPr lang="en-US" altLang="en-US" sz="800" dirty="0" smtClean="0">
                <a:solidFill>
                  <a:srgbClr val="000000"/>
                </a:solidFill>
              </a:rPr>
              <a:t> Still </a:t>
            </a:r>
            <a:r>
              <a:rPr lang="en-US" altLang="en-US" sz="800" dirty="0" err="1">
                <a:solidFill>
                  <a:srgbClr val="000000"/>
                </a:solidFill>
              </a:rPr>
              <a:t>Lifes</a:t>
            </a:r>
            <a:r>
              <a:rPr lang="en-US" altLang="en-US" sz="800" dirty="0">
                <a:solidFill>
                  <a:srgbClr val="000000"/>
                </a:solidFill>
              </a:rPr>
              <a:t>, diverse research concerning the </a:t>
            </a:r>
            <a:r>
              <a:rPr lang="en-US" altLang="en-US" sz="800" dirty="0" smtClean="0">
                <a:solidFill>
                  <a:srgbClr val="000000"/>
                </a:solidFill>
              </a:rPr>
              <a:t> </a:t>
            </a:r>
          </a:p>
          <a:p>
            <a:pPr eaLnBrk="1" hangingPunct="1"/>
            <a:r>
              <a:rPr lang="en-US" altLang="en-US" sz="800" dirty="0">
                <a:solidFill>
                  <a:srgbClr val="000000"/>
                </a:solidFill>
              </a:rPr>
              <a:t> </a:t>
            </a:r>
            <a:r>
              <a:rPr lang="en-US" altLang="en-US" sz="800" dirty="0" smtClean="0">
                <a:solidFill>
                  <a:srgbClr val="000000"/>
                </a:solidFill>
              </a:rPr>
              <a:t>                        decorative </a:t>
            </a:r>
            <a:r>
              <a:rPr lang="en-US" altLang="en-US" sz="800" dirty="0">
                <a:solidFill>
                  <a:srgbClr val="000000"/>
                </a:solidFill>
              </a:rPr>
              <a:t>potential of photography</a:t>
            </a:r>
          </a:p>
          <a:p>
            <a:pPr eaLnBrk="1" hangingPunct="1"/>
            <a:r>
              <a:rPr lang="en-US" altLang="en-US" sz="800" dirty="0">
                <a:solidFill>
                  <a:srgbClr val="000000"/>
                </a:solidFill>
              </a:rPr>
              <a:t>Since 2005      </a:t>
            </a:r>
            <a:r>
              <a:rPr lang="en-US" altLang="en-US" sz="800" dirty="0" smtClean="0">
                <a:solidFill>
                  <a:srgbClr val="000000"/>
                </a:solidFill>
              </a:rPr>
              <a:t> Colors</a:t>
            </a:r>
            <a:r>
              <a:rPr lang="en-US" altLang="en-US" sz="800" dirty="0">
                <a:solidFill>
                  <a:srgbClr val="000000"/>
                </a:solidFill>
              </a:rPr>
              <a:t>, various pictorial research on the abstract </a:t>
            </a:r>
            <a:endParaRPr lang="en-US" altLang="en-US" sz="800" dirty="0" smtClean="0">
              <a:solidFill>
                <a:srgbClr val="000000"/>
              </a:solidFill>
            </a:endParaRPr>
          </a:p>
          <a:p>
            <a:pPr eaLnBrk="1" hangingPunct="1"/>
            <a:r>
              <a:rPr lang="en-US" altLang="en-US" sz="800" dirty="0">
                <a:solidFill>
                  <a:srgbClr val="000000"/>
                </a:solidFill>
              </a:rPr>
              <a:t> </a:t>
            </a:r>
            <a:r>
              <a:rPr lang="en-US" altLang="en-US" sz="800" dirty="0" smtClean="0">
                <a:solidFill>
                  <a:srgbClr val="000000"/>
                </a:solidFill>
              </a:rPr>
              <a:t>                        photography</a:t>
            </a:r>
            <a:endParaRPr lang="en-US" altLang="en-US" sz="800" dirty="0">
              <a:solidFill>
                <a:srgbClr val="000000"/>
              </a:solidFill>
            </a:endParaRPr>
          </a:p>
          <a:p>
            <a:pPr eaLnBrk="1" hangingPunct="1"/>
            <a:r>
              <a:rPr lang="en-US" altLang="en-US" sz="800" dirty="0" smtClean="0">
                <a:solidFill>
                  <a:srgbClr val="000000"/>
                </a:solidFill>
              </a:rPr>
              <a:t>2008                 ”</a:t>
            </a:r>
            <a:r>
              <a:rPr lang="en-US" altLang="en-US" sz="800" dirty="0">
                <a:solidFill>
                  <a:srgbClr val="000000"/>
                </a:solidFill>
              </a:rPr>
              <a:t>But, if you had a cig, you would give it to me?”,                          </a:t>
            </a:r>
            <a:r>
              <a:rPr lang="en-US" altLang="en-US" sz="800" dirty="0" smtClean="0">
                <a:solidFill>
                  <a:srgbClr val="000000"/>
                </a:solidFill>
              </a:rPr>
              <a:t>  </a:t>
            </a:r>
          </a:p>
          <a:p>
            <a:pPr eaLnBrk="1" hangingPunct="1"/>
            <a:r>
              <a:rPr lang="en-US" altLang="en-US" sz="800" dirty="0" smtClean="0">
                <a:solidFill>
                  <a:srgbClr val="000000"/>
                </a:solidFill>
              </a:rPr>
              <a:t>                         Portraits </a:t>
            </a:r>
            <a:r>
              <a:rPr lang="en-US" altLang="en-US" sz="800" dirty="0">
                <a:solidFill>
                  <a:srgbClr val="000000"/>
                </a:solidFill>
              </a:rPr>
              <a:t>of mental </a:t>
            </a:r>
            <a:r>
              <a:rPr lang="en-US" altLang="en-US" sz="800" dirty="0" smtClean="0">
                <a:solidFill>
                  <a:srgbClr val="000000"/>
                </a:solidFill>
              </a:rPr>
              <a:t>patients somewhere </a:t>
            </a:r>
            <a:r>
              <a:rPr lang="en-US" altLang="en-US" sz="800" dirty="0">
                <a:solidFill>
                  <a:srgbClr val="000000"/>
                </a:solidFill>
              </a:rPr>
              <a:t>in Europe</a:t>
            </a:r>
          </a:p>
          <a:p>
            <a:pPr eaLnBrk="1" hangingPunct="1"/>
            <a:endParaRPr lang="en-US" altLang="en-US" sz="800" dirty="0">
              <a:solidFill>
                <a:srgbClr val="000000"/>
              </a:solidFill>
            </a:endParaRPr>
          </a:p>
          <a:p>
            <a:pPr eaLnBrk="1" hangingPunct="1"/>
            <a:endParaRPr lang="en-US" altLang="en-US" sz="800" dirty="0">
              <a:solidFill>
                <a:srgbClr val="000000"/>
              </a:solidFill>
            </a:endParaRPr>
          </a:p>
          <a:p>
            <a:pPr eaLnBrk="1" hangingPunct="1"/>
            <a:r>
              <a:rPr lang="en-US" altLang="en-US" sz="800" b="1" dirty="0">
                <a:solidFill>
                  <a:srgbClr val="000000"/>
                </a:solidFill>
              </a:rPr>
              <a:t>Works in the collections </a:t>
            </a:r>
          </a:p>
          <a:p>
            <a:pPr eaLnBrk="1" hangingPunct="1"/>
            <a:endParaRPr lang="en-US" altLang="en-US" sz="800" dirty="0">
              <a:solidFill>
                <a:srgbClr val="000000"/>
              </a:solidFill>
            </a:endParaRPr>
          </a:p>
          <a:p>
            <a:pPr eaLnBrk="1" hangingPunct="1"/>
            <a:r>
              <a:rPr lang="en-US" altLang="en-US" sz="800" b="1" dirty="0">
                <a:solidFill>
                  <a:srgbClr val="000000"/>
                </a:solidFill>
              </a:rPr>
              <a:t>In Poland</a:t>
            </a:r>
          </a:p>
          <a:p>
            <a:pPr eaLnBrk="1" hangingPunct="1"/>
            <a:endParaRPr lang="en-US" altLang="en-US" sz="800" dirty="0" smtClean="0">
              <a:solidFill>
                <a:srgbClr val="000000"/>
              </a:solidFill>
            </a:endParaRPr>
          </a:p>
          <a:p>
            <a:pPr eaLnBrk="1" hangingPunct="1"/>
            <a:r>
              <a:rPr lang="en-US" altLang="en-US" sz="800" dirty="0" smtClean="0">
                <a:solidFill>
                  <a:srgbClr val="000000"/>
                </a:solidFill>
              </a:rPr>
              <a:t>Center </a:t>
            </a:r>
            <a:r>
              <a:rPr lang="en-US" altLang="en-US" sz="800" dirty="0">
                <a:solidFill>
                  <a:srgbClr val="000000"/>
                </a:solidFill>
              </a:rPr>
              <a:t>of Contemporary Art, Warsaw</a:t>
            </a:r>
          </a:p>
          <a:p>
            <a:pPr eaLnBrk="1" hangingPunct="1"/>
            <a:r>
              <a:rPr lang="en-US" altLang="en-US" sz="800" dirty="0">
                <a:solidFill>
                  <a:srgbClr val="000000"/>
                </a:solidFill>
              </a:rPr>
              <a:t>Gallery R, Poznan </a:t>
            </a:r>
          </a:p>
          <a:p>
            <a:pPr eaLnBrk="1" hangingPunct="1"/>
            <a:r>
              <a:rPr lang="en-US" altLang="en-US" sz="800" dirty="0">
                <a:solidFill>
                  <a:srgbClr val="000000"/>
                </a:solidFill>
              </a:rPr>
              <a:t>Museum of Contemporary Art, Warsaw</a:t>
            </a:r>
          </a:p>
          <a:p>
            <a:pPr eaLnBrk="1" hangingPunct="1"/>
            <a:r>
              <a:rPr lang="en-US" altLang="en-US" sz="800" dirty="0">
                <a:solidFill>
                  <a:srgbClr val="000000"/>
                </a:solidFill>
              </a:rPr>
              <a:t>Museum of Art, Lodz </a:t>
            </a:r>
          </a:p>
          <a:p>
            <a:pPr eaLnBrk="1" hangingPunct="1"/>
            <a:r>
              <a:rPr lang="en-US" altLang="en-US" sz="800" dirty="0">
                <a:solidFill>
                  <a:srgbClr val="000000"/>
                </a:solidFill>
              </a:rPr>
              <a:t>National Museum, Warsaw</a:t>
            </a:r>
          </a:p>
          <a:p>
            <a:pPr eaLnBrk="1" hangingPunct="1"/>
            <a:endParaRPr lang="en-US" altLang="en-US" sz="800" dirty="0">
              <a:solidFill>
                <a:srgbClr val="000000"/>
              </a:solidFill>
            </a:endParaRPr>
          </a:p>
          <a:p>
            <a:pPr eaLnBrk="1" hangingPunct="1"/>
            <a:r>
              <a:rPr lang="en-US" altLang="en-US" sz="800" b="1" dirty="0">
                <a:solidFill>
                  <a:srgbClr val="000000"/>
                </a:solidFill>
              </a:rPr>
              <a:t>In France</a:t>
            </a:r>
          </a:p>
          <a:p>
            <a:pPr eaLnBrk="1" hangingPunct="1"/>
            <a:endParaRPr lang="en-US" altLang="en-US" sz="800" dirty="0">
              <a:solidFill>
                <a:srgbClr val="000000"/>
              </a:solidFill>
            </a:endParaRPr>
          </a:p>
          <a:p>
            <a:pPr eaLnBrk="1" hangingPunct="1"/>
            <a:r>
              <a:rPr lang="en-US" altLang="en-US" sz="800" dirty="0" err="1" smtClean="0">
                <a:solidFill>
                  <a:srgbClr val="000000"/>
                </a:solidFill>
              </a:rPr>
              <a:t>Carnavalet</a:t>
            </a:r>
            <a:r>
              <a:rPr lang="en-US" altLang="en-US" sz="800" dirty="0">
                <a:solidFill>
                  <a:srgbClr val="000000"/>
                </a:solidFill>
              </a:rPr>
              <a:t>, Paris</a:t>
            </a:r>
          </a:p>
          <a:p>
            <a:pPr eaLnBrk="1" hangingPunct="1"/>
            <a:r>
              <a:rPr lang="en-US" altLang="en-US" sz="800" dirty="0">
                <a:solidFill>
                  <a:srgbClr val="000000"/>
                </a:solidFill>
              </a:rPr>
              <a:t>Centre National de la </a:t>
            </a:r>
            <a:r>
              <a:rPr lang="en-US" altLang="en-US" sz="800" dirty="0" err="1">
                <a:solidFill>
                  <a:srgbClr val="000000"/>
                </a:solidFill>
              </a:rPr>
              <a:t>Photographie</a:t>
            </a:r>
            <a:r>
              <a:rPr lang="en-US" altLang="en-US" sz="800" dirty="0">
                <a:solidFill>
                  <a:srgbClr val="000000"/>
                </a:solidFill>
              </a:rPr>
              <a:t>, Paris</a:t>
            </a:r>
          </a:p>
          <a:p>
            <a:pPr eaLnBrk="1" hangingPunct="1"/>
            <a:r>
              <a:rPr lang="en-US" altLang="en-US" sz="800" dirty="0">
                <a:solidFill>
                  <a:srgbClr val="000000"/>
                </a:solidFill>
              </a:rPr>
              <a:t>French Society of Photography, Paris </a:t>
            </a:r>
          </a:p>
          <a:p>
            <a:pPr eaLnBrk="1" hangingPunct="1"/>
            <a:r>
              <a:rPr lang="en-US" altLang="en-US" sz="800" dirty="0" err="1">
                <a:solidFill>
                  <a:srgbClr val="000000"/>
                </a:solidFill>
              </a:rPr>
              <a:t>Galerie</a:t>
            </a:r>
            <a:r>
              <a:rPr lang="en-US" altLang="en-US" sz="800" dirty="0">
                <a:solidFill>
                  <a:srgbClr val="000000"/>
                </a:solidFill>
              </a:rPr>
              <a:t> </a:t>
            </a:r>
            <a:r>
              <a:rPr lang="en-US" altLang="en-US" sz="800" dirty="0" err="1">
                <a:solidFill>
                  <a:srgbClr val="000000"/>
                </a:solidFill>
              </a:rPr>
              <a:t>Roi</a:t>
            </a:r>
            <a:r>
              <a:rPr lang="en-US" altLang="en-US" sz="800" dirty="0">
                <a:solidFill>
                  <a:srgbClr val="000000"/>
                </a:solidFill>
              </a:rPr>
              <a:t> </a:t>
            </a:r>
            <a:r>
              <a:rPr lang="en-US" altLang="en-US" sz="800" dirty="0" err="1">
                <a:solidFill>
                  <a:srgbClr val="000000"/>
                </a:solidFill>
              </a:rPr>
              <a:t>Doré</a:t>
            </a:r>
            <a:r>
              <a:rPr lang="en-US" altLang="en-US" sz="800" dirty="0">
                <a:solidFill>
                  <a:srgbClr val="000000"/>
                </a:solidFill>
              </a:rPr>
              <a:t>, Paris</a:t>
            </a:r>
          </a:p>
          <a:p>
            <a:pPr eaLnBrk="1" hangingPunct="1"/>
            <a:r>
              <a:rPr lang="en-US" altLang="en-US" sz="800" dirty="0">
                <a:solidFill>
                  <a:srgbClr val="000000"/>
                </a:solidFill>
              </a:rPr>
              <a:t>Paris Council  </a:t>
            </a:r>
          </a:p>
          <a:p>
            <a:pPr eaLnBrk="1" hangingPunct="1"/>
            <a:r>
              <a:rPr lang="en-US" altLang="en-US" sz="800" dirty="0" err="1">
                <a:solidFill>
                  <a:srgbClr val="000000"/>
                </a:solidFill>
              </a:rPr>
              <a:t>Musée</a:t>
            </a:r>
            <a:r>
              <a:rPr lang="en-US" altLang="en-US" sz="800" dirty="0">
                <a:solidFill>
                  <a:srgbClr val="000000"/>
                </a:solidFill>
              </a:rPr>
              <a:t> Rodin, Paris</a:t>
            </a:r>
          </a:p>
          <a:p>
            <a:pPr eaLnBrk="1" hangingPunct="1"/>
            <a:endParaRPr lang="en-US" altLang="en-US" sz="800" dirty="0">
              <a:solidFill>
                <a:srgbClr val="000000"/>
              </a:solidFill>
            </a:endParaRPr>
          </a:p>
          <a:p>
            <a:pPr eaLnBrk="1" hangingPunct="1"/>
            <a:r>
              <a:rPr lang="en-US" altLang="en-US" sz="800" b="1" dirty="0">
                <a:solidFill>
                  <a:srgbClr val="000000"/>
                </a:solidFill>
              </a:rPr>
              <a:t>In the United States of America</a:t>
            </a:r>
          </a:p>
          <a:p>
            <a:pPr eaLnBrk="1" hangingPunct="1"/>
            <a:endParaRPr lang="en-US" altLang="en-US" sz="800" dirty="0">
              <a:solidFill>
                <a:srgbClr val="000000"/>
              </a:solidFill>
            </a:endParaRPr>
          </a:p>
          <a:p>
            <a:pPr eaLnBrk="1" hangingPunct="1"/>
            <a:r>
              <a:rPr lang="en-US" altLang="en-US" sz="800" dirty="0" smtClean="0">
                <a:solidFill>
                  <a:srgbClr val="000000"/>
                </a:solidFill>
              </a:rPr>
              <a:t>The Kosciuszko Foundation, New York City</a:t>
            </a:r>
          </a:p>
          <a:p>
            <a:pPr eaLnBrk="1" hangingPunct="1"/>
            <a:r>
              <a:rPr lang="en-US" altLang="en-US" sz="800" dirty="0" smtClean="0">
                <a:solidFill>
                  <a:srgbClr val="000000"/>
                </a:solidFill>
              </a:rPr>
              <a:t>Metropolitan </a:t>
            </a:r>
            <a:r>
              <a:rPr lang="en-US" altLang="en-US" sz="800" dirty="0">
                <a:solidFill>
                  <a:srgbClr val="000000"/>
                </a:solidFill>
              </a:rPr>
              <a:t>Museum of Art, New York City</a:t>
            </a:r>
          </a:p>
          <a:p>
            <a:pPr eaLnBrk="1" hangingPunct="1"/>
            <a:r>
              <a:rPr lang="en-US" altLang="en-US" sz="800" dirty="0">
                <a:solidFill>
                  <a:srgbClr val="000000"/>
                </a:solidFill>
              </a:rPr>
              <a:t>The New York Public Library, New York City</a:t>
            </a:r>
          </a:p>
          <a:p>
            <a:pPr eaLnBrk="1" hangingPunct="1"/>
            <a:r>
              <a:rPr lang="en-US" altLang="en-US" sz="800" dirty="0">
                <a:solidFill>
                  <a:srgbClr val="000000"/>
                </a:solidFill>
              </a:rPr>
              <a:t>The Polish Institute of Arts and Sciences of America, New York</a:t>
            </a:r>
          </a:p>
          <a:p>
            <a:pPr eaLnBrk="1" hangingPunct="1"/>
            <a:r>
              <a:rPr lang="en-US" altLang="en-US" sz="800" dirty="0" smtClean="0">
                <a:solidFill>
                  <a:srgbClr val="000000"/>
                </a:solidFill>
              </a:rPr>
              <a:t>Whitney </a:t>
            </a:r>
            <a:r>
              <a:rPr lang="en-US" altLang="en-US" sz="800" dirty="0">
                <a:solidFill>
                  <a:srgbClr val="000000"/>
                </a:solidFill>
              </a:rPr>
              <a:t>Museum, New York City</a:t>
            </a:r>
          </a:p>
          <a:p>
            <a:pPr eaLnBrk="1" hangingPunct="1"/>
            <a:endParaRPr lang="en-US" altLang="en-US" sz="800" dirty="0">
              <a:solidFill>
                <a:srgbClr val="000000"/>
              </a:solidFill>
            </a:endParaRPr>
          </a:p>
          <a:p>
            <a:pPr eaLnBrk="1" hangingPunct="1"/>
            <a:r>
              <a:rPr lang="en-US" altLang="en-US" sz="800" b="1" dirty="0">
                <a:solidFill>
                  <a:srgbClr val="000000"/>
                </a:solidFill>
              </a:rPr>
              <a:t>Private </a:t>
            </a:r>
            <a:r>
              <a:rPr lang="en-US" altLang="en-US" sz="800" b="1" dirty="0" smtClean="0">
                <a:solidFill>
                  <a:srgbClr val="000000"/>
                </a:solidFill>
              </a:rPr>
              <a:t>European, American </a:t>
            </a:r>
            <a:r>
              <a:rPr lang="en-US" altLang="en-US" sz="800" b="1" dirty="0">
                <a:solidFill>
                  <a:srgbClr val="000000"/>
                </a:solidFill>
              </a:rPr>
              <a:t>and Chinese collections</a:t>
            </a:r>
          </a:p>
          <a:p>
            <a:pPr eaLnBrk="1" hangingPunct="1"/>
            <a:endParaRPr lang="en-US" altLang="en-US" sz="800" b="1" dirty="0">
              <a:solidFill>
                <a:srgbClr val="000000"/>
              </a:solidFill>
            </a:endParaRPr>
          </a:p>
          <a:p>
            <a:pPr eaLnBrk="1" hangingPunct="1"/>
            <a:endParaRPr lang="en-US" altLang="en-US" sz="800" dirty="0">
              <a:solidFill>
                <a:srgbClr val="000000"/>
              </a:solidFill>
            </a:endParaRPr>
          </a:p>
          <a:p>
            <a:pPr eaLnBrk="1" hangingPunct="1"/>
            <a:r>
              <a:rPr lang="en-US" altLang="en-US" sz="800" b="1" dirty="0">
                <a:solidFill>
                  <a:srgbClr val="000000"/>
                </a:solidFill>
              </a:rPr>
              <a:t>Awards, grants, and fellowships</a:t>
            </a:r>
          </a:p>
          <a:p>
            <a:pPr eaLnBrk="1" hangingPunct="1"/>
            <a:endParaRPr lang="en-US" altLang="en-US" sz="800" dirty="0">
              <a:solidFill>
                <a:srgbClr val="000000"/>
              </a:solidFill>
            </a:endParaRPr>
          </a:p>
          <a:p>
            <a:pPr eaLnBrk="1" hangingPunct="1"/>
            <a:r>
              <a:rPr lang="en-US" altLang="en-US" sz="800" dirty="0">
                <a:solidFill>
                  <a:srgbClr val="000000"/>
                </a:solidFill>
              </a:rPr>
              <a:t>1976   </a:t>
            </a:r>
            <a:r>
              <a:rPr lang="en-US" altLang="en-US" sz="800" dirty="0" smtClean="0">
                <a:solidFill>
                  <a:srgbClr val="000000"/>
                </a:solidFill>
              </a:rPr>
              <a:t> Fellowship </a:t>
            </a:r>
            <a:r>
              <a:rPr lang="en-US" altLang="en-US" sz="800" dirty="0">
                <a:solidFill>
                  <a:srgbClr val="000000"/>
                </a:solidFill>
              </a:rPr>
              <a:t>for the Arts awarded by Poznan University </a:t>
            </a:r>
          </a:p>
          <a:p>
            <a:pPr eaLnBrk="1" hangingPunct="1">
              <a:buAutoNum type="arabicPlain" startAt="1979"/>
            </a:pPr>
            <a:r>
              <a:rPr lang="en-US" altLang="en-US" sz="800" dirty="0" smtClean="0">
                <a:solidFill>
                  <a:srgbClr val="000000"/>
                </a:solidFill>
              </a:rPr>
              <a:t>Academy </a:t>
            </a:r>
            <a:r>
              <a:rPr lang="en-US" altLang="en-US" sz="800" dirty="0">
                <a:solidFill>
                  <a:srgbClr val="000000"/>
                </a:solidFill>
              </a:rPr>
              <a:t>of Pedagogical Sciences Grant for </a:t>
            </a:r>
            <a:r>
              <a:rPr lang="en-US" altLang="en-US" sz="800" dirty="0" smtClean="0">
                <a:solidFill>
                  <a:srgbClr val="000000"/>
                </a:solidFill>
              </a:rPr>
              <a:t>Cinema</a:t>
            </a:r>
          </a:p>
          <a:p>
            <a:pPr eaLnBrk="1" hangingPunct="1">
              <a:buAutoNum type="arabicPlain" startAt="1979"/>
            </a:pPr>
            <a:r>
              <a:rPr lang="en-US" altLang="en-US" sz="800" dirty="0" smtClean="0">
                <a:solidFill>
                  <a:srgbClr val="000000"/>
                </a:solidFill>
              </a:rPr>
              <a:t>Studies </a:t>
            </a:r>
            <a:r>
              <a:rPr lang="en-US" altLang="en-US" sz="800" dirty="0">
                <a:solidFill>
                  <a:srgbClr val="000000"/>
                </a:solidFill>
              </a:rPr>
              <a:t>at University of </a:t>
            </a:r>
            <a:r>
              <a:rPr lang="en-US" altLang="en-US" sz="800" dirty="0" smtClean="0">
                <a:solidFill>
                  <a:srgbClr val="000000"/>
                </a:solidFill>
              </a:rPr>
              <a:t>Lodz and </a:t>
            </a:r>
            <a:r>
              <a:rPr lang="en-US" altLang="en-US" sz="800" dirty="0">
                <a:solidFill>
                  <a:srgbClr val="000000"/>
                </a:solidFill>
              </a:rPr>
              <a:t>Film School in Lodz</a:t>
            </a:r>
          </a:p>
          <a:p>
            <a:pPr eaLnBrk="1" hangingPunct="1"/>
            <a:r>
              <a:rPr lang="en-US" altLang="en-US" sz="800" dirty="0">
                <a:solidFill>
                  <a:srgbClr val="000000"/>
                </a:solidFill>
              </a:rPr>
              <a:t>1981   </a:t>
            </a:r>
            <a:r>
              <a:rPr lang="en-US" altLang="en-US" sz="800" dirty="0" smtClean="0">
                <a:solidFill>
                  <a:srgbClr val="000000"/>
                </a:solidFill>
              </a:rPr>
              <a:t> French </a:t>
            </a:r>
            <a:r>
              <a:rPr lang="en-US" altLang="en-US" sz="800" dirty="0">
                <a:solidFill>
                  <a:srgbClr val="000000"/>
                </a:solidFill>
              </a:rPr>
              <a:t>Government Grant for </a:t>
            </a:r>
            <a:r>
              <a:rPr lang="en-US" altLang="en-US" sz="800" dirty="0" err="1">
                <a:solidFill>
                  <a:srgbClr val="000000"/>
                </a:solidFill>
              </a:rPr>
              <a:t>Semiological</a:t>
            </a:r>
            <a:r>
              <a:rPr lang="en-US" altLang="en-US" sz="800" dirty="0">
                <a:solidFill>
                  <a:srgbClr val="000000"/>
                </a:solidFill>
              </a:rPr>
              <a:t> Studies in Academy of Paris</a:t>
            </a:r>
          </a:p>
          <a:p>
            <a:pPr eaLnBrk="1" hangingPunct="1"/>
            <a:r>
              <a:rPr lang="en-US" altLang="en-US" sz="800" dirty="0">
                <a:solidFill>
                  <a:srgbClr val="000000"/>
                </a:solidFill>
              </a:rPr>
              <a:t>1998   </a:t>
            </a:r>
            <a:r>
              <a:rPr lang="en-US" altLang="en-US" sz="800" dirty="0" smtClean="0">
                <a:solidFill>
                  <a:srgbClr val="000000"/>
                </a:solidFill>
              </a:rPr>
              <a:t> Foundation </a:t>
            </a:r>
            <a:r>
              <a:rPr lang="en-US" altLang="en-US" sz="800" dirty="0">
                <a:solidFill>
                  <a:srgbClr val="000000"/>
                </a:solidFill>
              </a:rPr>
              <a:t>Michel Salomon </a:t>
            </a:r>
            <a:r>
              <a:rPr lang="en-US" altLang="en-US" sz="800" dirty="0" err="1">
                <a:solidFill>
                  <a:srgbClr val="000000"/>
                </a:solidFill>
              </a:rPr>
              <a:t>Radochitzki</a:t>
            </a:r>
            <a:r>
              <a:rPr lang="en-US" altLang="en-US" sz="800" dirty="0">
                <a:solidFill>
                  <a:srgbClr val="000000"/>
                </a:solidFill>
              </a:rPr>
              <a:t> Grant</a:t>
            </a:r>
          </a:p>
          <a:p>
            <a:pPr eaLnBrk="1" hangingPunct="1"/>
            <a:r>
              <a:rPr lang="en-US" altLang="en-US" sz="800" dirty="0">
                <a:solidFill>
                  <a:srgbClr val="000000"/>
                </a:solidFill>
              </a:rPr>
              <a:t>1991   </a:t>
            </a:r>
            <a:r>
              <a:rPr lang="en-US" altLang="en-US" sz="800" dirty="0" smtClean="0">
                <a:solidFill>
                  <a:srgbClr val="000000"/>
                </a:solidFill>
              </a:rPr>
              <a:t> French </a:t>
            </a:r>
            <a:r>
              <a:rPr lang="en-US" altLang="en-US" sz="800" dirty="0">
                <a:solidFill>
                  <a:srgbClr val="000000"/>
                </a:solidFill>
              </a:rPr>
              <a:t>Society of Photography Award for monograph “Design du </a:t>
            </a:r>
            <a:r>
              <a:rPr lang="en-US" altLang="en-US" sz="800" dirty="0" err="1">
                <a:solidFill>
                  <a:srgbClr val="000000"/>
                </a:solidFill>
              </a:rPr>
              <a:t>Musée</a:t>
            </a:r>
            <a:r>
              <a:rPr lang="en-US" altLang="en-US" sz="800" dirty="0">
                <a:solidFill>
                  <a:srgbClr val="000000"/>
                </a:solidFill>
              </a:rPr>
              <a:t> d’Orsay”      </a:t>
            </a:r>
          </a:p>
          <a:p>
            <a:pPr eaLnBrk="1" hangingPunct="1"/>
            <a:r>
              <a:rPr lang="en-US" altLang="en-US" sz="800" dirty="0">
                <a:solidFill>
                  <a:srgbClr val="000000"/>
                </a:solidFill>
              </a:rPr>
              <a:t>1999   </a:t>
            </a:r>
            <a:r>
              <a:rPr lang="en-US" altLang="en-US" sz="800" dirty="0" smtClean="0">
                <a:solidFill>
                  <a:srgbClr val="000000"/>
                </a:solidFill>
              </a:rPr>
              <a:t> Fellowship </a:t>
            </a:r>
            <a:r>
              <a:rPr lang="en-US" altLang="en-US" sz="800" dirty="0">
                <a:solidFill>
                  <a:srgbClr val="000000"/>
                </a:solidFill>
              </a:rPr>
              <a:t>for project “The Appearances” awarded by Paris Council    </a:t>
            </a:r>
          </a:p>
          <a:p>
            <a:pPr eaLnBrk="1" hangingPunct="1"/>
            <a:r>
              <a:rPr lang="en-US" altLang="en-US" sz="800" dirty="0">
                <a:solidFill>
                  <a:srgbClr val="000000"/>
                </a:solidFill>
              </a:rPr>
              <a:t>2002   </a:t>
            </a:r>
            <a:r>
              <a:rPr lang="en-US" altLang="en-US" sz="800" dirty="0" smtClean="0">
                <a:solidFill>
                  <a:srgbClr val="000000"/>
                </a:solidFill>
              </a:rPr>
              <a:t> French </a:t>
            </a:r>
            <a:r>
              <a:rPr lang="en-US" altLang="en-US" sz="800" dirty="0">
                <a:solidFill>
                  <a:srgbClr val="000000"/>
                </a:solidFill>
              </a:rPr>
              <a:t>Ministry for Foreign Affairs’ Grant for the exhibition “The Appearances” </a:t>
            </a:r>
            <a:r>
              <a:rPr lang="en-US" altLang="en-US" sz="800" dirty="0" smtClean="0">
                <a:solidFill>
                  <a:srgbClr val="000000"/>
                </a:solidFill>
              </a:rPr>
              <a:t>in National </a:t>
            </a:r>
            <a:r>
              <a:rPr lang="en-US" altLang="en-US" sz="800" dirty="0">
                <a:solidFill>
                  <a:srgbClr val="000000"/>
                </a:solidFill>
              </a:rPr>
              <a:t>Museum in Warsaw</a:t>
            </a:r>
          </a:p>
          <a:p>
            <a:pPr eaLnBrk="1" hangingPunct="1"/>
            <a:endParaRPr lang="en-US" altLang="en-US" sz="800" dirty="0">
              <a:solidFill>
                <a:srgbClr val="000000"/>
              </a:solidFill>
            </a:endParaRPr>
          </a:p>
          <a:p>
            <a:pPr eaLnBrk="1" hangingPunct="1"/>
            <a:endParaRPr lang="en-US" altLang="en-US" sz="800" dirty="0">
              <a:solidFill>
                <a:srgbClr val="000000"/>
              </a:solidFill>
            </a:endParaRPr>
          </a:p>
          <a:p>
            <a:pPr eaLnBrk="1" hangingPunct="1"/>
            <a:r>
              <a:rPr lang="en-US" altLang="en-US" sz="800" b="1" dirty="0">
                <a:solidFill>
                  <a:srgbClr val="000000"/>
                </a:solidFill>
              </a:rPr>
              <a:t>Membership </a:t>
            </a:r>
          </a:p>
          <a:p>
            <a:pPr eaLnBrk="1" hangingPunct="1"/>
            <a:endParaRPr lang="en-US" altLang="en-US" sz="800" dirty="0">
              <a:solidFill>
                <a:srgbClr val="000000"/>
              </a:solidFill>
            </a:endParaRPr>
          </a:p>
          <a:p>
            <a:pPr eaLnBrk="1" hangingPunct="1"/>
            <a:r>
              <a:rPr lang="en-US" altLang="en-US" sz="800" dirty="0">
                <a:solidFill>
                  <a:srgbClr val="000000"/>
                </a:solidFill>
              </a:rPr>
              <a:t>Since 1990   Member of French Society of Photography</a:t>
            </a:r>
          </a:p>
          <a:p>
            <a:pPr eaLnBrk="1" hangingPunct="1"/>
            <a:endParaRPr lang="en-US" altLang="en-US" sz="800" dirty="0">
              <a:solidFill>
                <a:srgbClr val="000000"/>
              </a:solidFill>
            </a:endParaRPr>
          </a:p>
          <a:p>
            <a:pPr eaLnBrk="1" hangingPunct="1"/>
            <a:endParaRPr lang="en-US" altLang="en-US" sz="800" dirty="0">
              <a:solidFill>
                <a:srgbClr val="000000"/>
              </a:solidFill>
            </a:endParaRPr>
          </a:p>
          <a:p>
            <a:pPr eaLnBrk="1" hangingPunct="1"/>
            <a:endParaRPr lang="en-US" altLang="en-US" sz="800" dirty="0">
              <a:solidFill>
                <a:srgbClr val="000000"/>
              </a:solidFill>
            </a:endParaRPr>
          </a:p>
          <a:p>
            <a:pPr eaLnBrk="1" hangingPunct="1"/>
            <a:endParaRPr lang="en-US" altLang="en-US" sz="800" dirty="0">
              <a:solidFill>
                <a:srgbClr val="000000"/>
              </a:solidFill>
            </a:endParaRPr>
          </a:p>
          <a:p>
            <a:pPr eaLnBrk="1" hangingPunct="1"/>
            <a:endParaRPr lang="en-US" altLang="en-US" sz="800" dirty="0">
              <a:solidFill>
                <a:srgbClr val="000000"/>
              </a:solidFill>
            </a:endParaRPr>
          </a:p>
          <a:p>
            <a:pPr eaLnBrk="1" hangingPunct="1"/>
            <a:endParaRPr lang="en-US" altLang="en-US" sz="800" dirty="0">
              <a:solidFill>
                <a:srgbClr val="000000"/>
              </a:solidFill>
            </a:endParaRPr>
          </a:p>
          <a:p>
            <a:pPr eaLnBrk="1" hangingPunct="1"/>
            <a:r>
              <a:rPr lang="en-US" altLang="en-US" sz="800" dirty="0" smtClean="0">
                <a:solidFill>
                  <a:srgbClr val="000000"/>
                </a:solidFill>
              </a:rPr>
              <a:t>  </a:t>
            </a:r>
          </a:p>
          <a:p>
            <a:pPr eaLnBrk="1" hangingPunct="1"/>
            <a:endParaRPr lang="en-US" altLang="en-US" sz="1600" dirty="0">
              <a:solidFill>
                <a:srgbClr val="000000"/>
              </a:solidFill>
            </a:endParaRPr>
          </a:p>
        </p:txBody>
      </p:sp>
      <p:sp>
        <p:nvSpPr>
          <p:cNvPr id="1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cxnSp>
        <p:nvCxnSpPr>
          <p:cNvPr id="11" name="Straight Connector 10"/>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12"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12"/>
          <p:cNvSpPr>
            <a:spLocks noChangeAspect="1"/>
          </p:cNvSpPr>
          <p:nvPr/>
        </p:nvSpPr>
        <p:spPr>
          <a:xfrm>
            <a:off x="4490617" y="515844"/>
            <a:ext cx="3196800" cy="5334731"/>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182268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69696"/>
        </a:solidFill>
        <a:effectLst/>
      </p:bgPr>
    </p:bg>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F8F8F8"/>
                </a:solidFill>
                <a:latin typeface="Arial Black" pitchFamily="34" charset="0"/>
              </a:rPr>
              <a:t>portraits   </a:t>
            </a:r>
            <a:r>
              <a:rPr lang="en-US" altLang="en-US" sz="1000" b="1" dirty="0" smtClean="0">
                <a:solidFill>
                  <a:srgbClr val="4D4D4D"/>
                </a:solidFill>
                <a:latin typeface="Arial Black" pitchFamily="34" charset="0"/>
              </a:rPr>
              <a:t>monographs   abstract   upcoming   author   contact   home</a:t>
            </a:r>
            <a:endParaRPr lang="en-US" altLang="en-US" sz="1000" b="1" dirty="0">
              <a:solidFill>
                <a:srgbClr val="4D4D4D"/>
              </a:solidFill>
              <a:latin typeface="Arial Black" pitchFamily="34" charset="0"/>
            </a:endParaRPr>
          </a:p>
        </p:txBody>
      </p:sp>
      <p:sp>
        <p:nvSpPr>
          <p:cNvPr id="10"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a:solidFill>
                  <a:srgbClr val="F8F8F8"/>
                </a:solidFill>
              </a:rPr>
              <a:t>Who Are You?</a:t>
            </a:r>
          </a:p>
          <a:p>
            <a:pPr eaLnBrk="1" hangingPunct="1">
              <a:lnSpc>
                <a:spcPct val="150000"/>
              </a:lnSpc>
            </a:pPr>
            <a:r>
              <a:rPr lang="en-US" altLang="en-US" sz="900" b="1" i="1" dirty="0" smtClean="0">
                <a:solidFill>
                  <a:srgbClr val="4D4D4D"/>
                </a:solidFill>
              </a:rPr>
              <a:t>New York’s Children</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By Marry, Be Happy</a:t>
            </a:r>
            <a:endParaRPr lang="en-US" altLang="en-US" sz="900" b="1" i="1" dirty="0">
              <a:solidFill>
                <a:srgbClr val="4D4D4D"/>
              </a:solidFill>
            </a:endParaRPr>
          </a:p>
          <a:p>
            <a:pPr eaLnBrk="1" hangingPunct="1">
              <a:lnSpc>
                <a:spcPct val="150000"/>
              </a:lnSpc>
            </a:pPr>
            <a:r>
              <a:rPr lang="en-US" altLang="en-US" sz="900" b="1" i="1" dirty="0">
                <a:solidFill>
                  <a:srgbClr val="4D4D4D"/>
                </a:solidFill>
              </a:rPr>
              <a:t>But, </a:t>
            </a:r>
            <a:r>
              <a:rPr lang="en-US" altLang="en-US" sz="900" b="1" i="1" dirty="0">
                <a:solidFill>
                  <a:srgbClr val="292929"/>
                </a:solidFill>
              </a:rPr>
              <a:t>if you had </a:t>
            </a:r>
            <a:r>
              <a:rPr lang="en-US" altLang="en-US" sz="900" b="1" i="1" dirty="0" smtClean="0">
                <a:solidFill>
                  <a:srgbClr val="292929"/>
                </a:solidFill>
              </a:rPr>
              <a:t>it, </a:t>
            </a:r>
            <a:r>
              <a:rPr lang="en-US" altLang="en-US" sz="900" b="1" i="1" dirty="0">
                <a:solidFill>
                  <a:srgbClr val="292929"/>
                </a:solidFill>
              </a:rPr>
              <a:t>you </a:t>
            </a:r>
            <a:r>
              <a:rPr lang="en-US" altLang="en-US" sz="900" b="1" i="1" dirty="0">
                <a:solidFill>
                  <a:srgbClr val="4D4D4D"/>
                </a:solidFill>
              </a:rPr>
              <a:t>would give it </a:t>
            </a:r>
            <a:r>
              <a:rPr lang="en-US" altLang="en-US" sz="900" b="1" i="1" dirty="0" smtClean="0">
                <a:solidFill>
                  <a:srgbClr val="4D4D4D"/>
                </a:solidFill>
              </a:rPr>
              <a:t>to me</a:t>
            </a:r>
            <a:r>
              <a:rPr lang="en-US" altLang="en-US" sz="900" b="1" i="1" dirty="0">
                <a:solidFill>
                  <a:srgbClr val="4D4D4D"/>
                </a:solidFill>
              </a:rPr>
              <a:t>?</a:t>
            </a:r>
          </a:p>
          <a:p>
            <a:pPr eaLnBrk="1" hangingPunct="1">
              <a:lnSpc>
                <a:spcPct val="150000"/>
              </a:lnSpc>
            </a:pPr>
            <a:r>
              <a:rPr lang="en-US" altLang="en-US" sz="900" b="1" i="1" dirty="0" smtClean="0">
                <a:solidFill>
                  <a:srgbClr val="4D4D4D"/>
                </a:solidFill>
              </a:rPr>
              <a:t>Diverse</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32" name="Text Box 3"/>
          <p:cNvSpPr txBox="1">
            <a:spLocks noChangeArrowheads="1"/>
          </p:cNvSpPr>
          <p:nvPr/>
        </p:nvSpPr>
        <p:spPr bwMode="auto">
          <a:xfrm>
            <a:off x="3414413" y="4703210"/>
            <a:ext cx="105670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xxxxxxxxxxxxxxxxx</a:t>
            </a:r>
            <a:endParaRPr lang="en-US" altLang="en-US" sz="800" dirty="0"/>
          </a:p>
        </p:txBody>
      </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graphicFrame>
        <p:nvGraphicFramePr>
          <p:cNvPr id="2" name="Object 1"/>
          <p:cNvGraphicFramePr>
            <a:graphicFrameLocks noChangeAspect="1"/>
          </p:cNvGraphicFramePr>
          <p:nvPr>
            <p:extLst>
              <p:ext uri="{D42A27DB-BD31-4B8C-83A1-F6EECF244321}">
                <p14:modId xmlns:p14="http://schemas.microsoft.com/office/powerpoint/2010/main" val="222066023"/>
              </p:ext>
            </p:extLst>
          </p:nvPr>
        </p:nvGraphicFramePr>
        <p:xfrm>
          <a:off x="2760356" y="5399642"/>
          <a:ext cx="301625" cy="454025"/>
        </p:xfrm>
        <a:graphic>
          <a:graphicData uri="http://schemas.openxmlformats.org/presentationml/2006/ole">
            <mc:AlternateContent xmlns:mc="http://schemas.openxmlformats.org/markup-compatibility/2006">
              <mc:Choice xmlns:v="urn:schemas-microsoft-com:vml" Requires="v">
                <p:oleObj spid="_x0000_s48180" name="Image" r:id="rId4" imgW="2194750" imgH="3292125" progId="Photoshop.Image.12">
                  <p:embed/>
                </p:oleObj>
              </mc:Choice>
              <mc:Fallback>
                <p:oleObj name="Image" r:id="rId4" imgW="2194750" imgH="3292125" progId="Photoshop.Image.12">
                  <p:embed/>
                  <p:pic>
                    <p:nvPicPr>
                      <p:cNvPr id="0" name="Object 3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0356" y="5399642"/>
                        <a:ext cx="301625" cy="454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cxnSp>
        <p:nvCxnSpPr>
          <p:cNvPr id="33" name="Straight Connector 32"/>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4"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7" name="Isosceles Triangle 36"/>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Isosceles Triangle 37"/>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3746365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abstract   upcoming   </a:t>
            </a:r>
            <a:r>
              <a:rPr lang="en-US" altLang="en-US" sz="1000" b="1" dirty="0" smtClean="0">
                <a:solidFill>
                  <a:srgbClr val="FFFFFF"/>
                </a:solidFill>
                <a:latin typeface="Arial Black" pitchFamily="34" charset="0"/>
              </a:rPr>
              <a:t>author</a:t>
            </a:r>
            <a:r>
              <a:rPr lang="en-US" altLang="en-US" sz="1000" b="1" dirty="0" smtClean="0">
                <a:solidFill>
                  <a:srgbClr val="4D4D4D"/>
                </a:solidFill>
                <a:latin typeface="Arial Black" pitchFamily="34" charset="0"/>
              </a:rPr>
              <a:t>   contact   home</a:t>
            </a:r>
            <a:endParaRPr lang="en-US" altLang="en-US" sz="1000" b="1" dirty="0">
              <a:solidFill>
                <a:srgbClr val="4D4D4D"/>
              </a:solidFill>
              <a:latin typeface="Arial Black" pitchFamily="34" charset="0"/>
            </a:endParaRPr>
          </a:p>
        </p:txBody>
      </p:sp>
      <p:sp>
        <p:nvSpPr>
          <p:cNvPr id="62" name="Rectangle 61"/>
          <p:cNvSpPr>
            <a:spLocks noChangeAspect="1"/>
          </p:cNvSpPr>
          <p:nvPr/>
        </p:nvSpPr>
        <p:spPr>
          <a:xfrm>
            <a:off x="4492800" y="515841"/>
            <a:ext cx="3196800" cy="5334731"/>
          </a:xfrm>
          <a:prstGeom prst="rect">
            <a:avLst/>
          </a:prstGeom>
          <a:solidFill>
            <a:srgbClr val="C0C0C0"/>
          </a:solid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4"/>
          <p:cNvSpPr>
            <a:spLocks noChangeArrowheads="1"/>
          </p:cNvSpPr>
          <p:nvPr/>
        </p:nvSpPr>
        <p:spPr bwMode="auto">
          <a:xfrm>
            <a:off x="1086074" y="3723878"/>
            <a:ext cx="2209800" cy="1692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sz="1200" b="1" dirty="0">
              <a:solidFill>
                <a:srgbClr val="4D4D4D"/>
              </a:solidFill>
              <a:latin typeface="Arial Black" pitchFamily="34" charset="0"/>
            </a:endParaRPr>
          </a:p>
          <a:p>
            <a:pPr eaLnBrk="1" hangingPunct="1"/>
            <a:endParaRPr lang="en-US" altLang="en-US" sz="1200" b="1" dirty="0">
              <a:solidFill>
                <a:srgbClr val="4D4D4D"/>
              </a:solidFill>
              <a:latin typeface="Arial Black" pitchFamily="34" charset="0"/>
            </a:endParaRPr>
          </a:p>
          <a:p>
            <a:pPr eaLnBrk="1" hangingPunct="1"/>
            <a:r>
              <a:rPr lang="en-US" altLang="en-US" sz="1100" b="1" dirty="0">
                <a:solidFill>
                  <a:srgbClr val="4D4D4D"/>
                </a:solidFill>
                <a:latin typeface="Arial Black" pitchFamily="34" charset="0"/>
              </a:rPr>
              <a:t>Biography</a:t>
            </a:r>
          </a:p>
          <a:p>
            <a:pPr eaLnBrk="1" hangingPunct="1"/>
            <a:endParaRPr lang="en-US" altLang="en-US" sz="1100" b="1" dirty="0">
              <a:solidFill>
                <a:srgbClr val="F8F8F8"/>
              </a:solidFill>
              <a:latin typeface="Arial Black" pitchFamily="34" charset="0"/>
            </a:endParaRPr>
          </a:p>
          <a:p>
            <a:pPr eaLnBrk="1" hangingPunct="1"/>
            <a:r>
              <a:rPr lang="en-US" altLang="en-US" sz="1100" b="1" dirty="0">
                <a:solidFill>
                  <a:srgbClr val="4D4D4D"/>
                </a:solidFill>
                <a:latin typeface="Arial Black" pitchFamily="34" charset="0"/>
              </a:rPr>
              <a:t>Resume</a:t>
            </a:r>
          </a:p>
          <a:p>
            <a:pPr eaLnBrk="1" hangingPunct="1"/>
            <a:endParaRPr lang="en-US" altLang="en-US" sz="1100" b="1" dirty="0">
              <a:solidFill>
                <a:srgbClr val="4D4D4D"/>
              </a:solidFill>
              <a:latin typeface="Arial Black" pitchFamily="34" charset="0"/>
            </a:endParaRPr>
          </a:p>
          <a:p>
            <a:pPr eaLnBrk="1" hangingPunct="1"/>
            <a:r>
              <a:rPr lang="en-US" altLang="en-US" sz="1100" b="1" dirty="0">
                <a:solidFill>
                  <a:srgbClr val="FFFFFF"/>
                </a:solidFill>
                <a:latin typeface="Arial Black" pitchFamily="34" charset="0"/>
              </a:rPr>
              <a:t>Statement</a:t>
            </a:r>
          </a:p>
          <a:p>
            <a:pPr eaLnBrk="1" hangingPunct="1"/>
            <a:endParaRPr lang="en-US" altLang="en-US" sz="1300" b="1" dirty="0">
              <a:solidFill>
                <a:srgbClr val="4D4D4D"/>
              </a:solidFill>
              <a:latin typeface="Arial Black" pitchFamily="34" charset="0"/>
            </a:endParaRPr>
          </a:p>
          <a:p>
            <a:pPr eaLnBrk="1" hangingPunct="1"/>
            <a:endParaRPr lang="en-US" altLang="en-US" sz="1200" b="1" dirty="0">
              <a:solidFill>
                <a:srgbClr val="4D4D4D"/>
              </a:solidFill>
              <a:latin typeface="Arial Black" pitchFamily="34" charset="0"/>
            </a:endParaRPr>
          </a:p>
        </p:txBody>
      </p:sp>
      <p:sp>
        <p:nvSpPr>
          <p:cNvPr id="2" name="TextBox 1"/>
          <p:cNvSpPr txBox="1"/>
          <p:nvPr/>
        </p:nvSpPr>
        <p:spPr>
          <a:xfrm>
            <a:off x="4491297" y="581119"/>
            <a:ext cx="3232975" cy="7371249"/>
          </a:xfrm>
          <a:prstGeom prst="rect">
            <a:avLst/>
          </a:prstGeom>
          <a:noFill/>
        </p:spPr>
        <p:txBody>
          <a:bodyPr wrap="square" rtlCol="0">
            <a:spAutoFit/>
          </a:bodyPr>
          <a:lstStyle/>
          <a:p>
            <a:r>
              <a:rPr lang="en-US" sz="900" b="1" dirty="0">
                <a:solidFill>
                  <a:srgbClr val="000000"/>
                </a:solidFill>
                <a:latin typeface="Arial" panose="020B0604020202020204" pitchFamily="34" charset="0"/>
                <a:cs typeface="Arial" panose="020B0604020202020204" pitchFamily="34" charset="0"/>
              </a:rPr>
              <a:t>My Images</a:t>
            </a:r>
            <a:endParaRPr lang="en-US" sz="900" dirty="0">
              <a:solidFill>
                <a:srgbClr val="000000"/>
              </a:solidFill>
              <a:latin typeface="Arial" panose="020B0604020202020204" pitchFamily="34" charset="0"/>
              <a:cs typeface="Arial" panose="020B0604020202020204" pitchFamily="34" charset="0"/>
            </a:endParaRPr>
          </a:p>
          <a:p>
            <a:r>
              <a:rPr lang="en-US" sz="800" dirty="0">
                <a:solidFill>
                  <a:srgbClr val="000000"/>
                </a:solidFill>
                <a:latin typeface="Arial" panose="020B0604020202020204" pitchFamily="34" charset="0"/>
                <a:cs typeface="Arial" panose="020B0604020202020204" pitchFamily="34" charset="0"/>
              </a:rPr>
              <a:t>Statement of Artistic Philosophy</a:t>
            </a:r>
          </a:p>
          <a:p>
            <a:r>
              <a:rPr lang="en-US" sz="800" dirty="0">
                <a:solidFill>
                  <a:srgbClr val="000000"/>
                </a:solidFill>
                <a:latin typeface="Arial" panose="020B0604020202020204" pitchFamily="34" charset="0"/>
                <a:cs typeface="Arial" panose="020B0604020202020204" pitchFamily="34" charset="0"/>
              </a:rPr>
              <a:t> </a:t>
            </a:r>
          </a:p>
          <a:p>
            <a:r>
              <a:rPr lang="en-US" sz="800" dirty="0" smtClean="0">
                <a:solidFill>
                  <a:srgbClr val="000000"/>
                </a:solidFill>
                <a:latin typeface="Arial" panose="020B0604020202020204" pitchFamily="34" charset="0"/>
                <a:cs typeface="Arial" panose="020B0604020202020204" pitchFamily="34" charset="0"/>
              </a:rPr>
              <a:t>Everything </a:t>
            </a:r>
            <a:r>
              <a:rPr lang="en-US" sz="800" dirty="0">
                <a:solidFill>
                  <a:srgbClr val="000000"/>
                </a:solidFill>
                <a:latin typeface="Arial" panose="020B0604020202020204" pitchFamily="34" charset="0"/>
                <a:cs typeface="Arial" panose="020B0604020202020204" pitchFamily="34" charset="0"/>
              </a:rPr>
              <a:t>visual has always been fascinating to me and present </a:t>
            </a:r>
            <a:endParaRPr lang="en-US" sz="800" dirty="0" smtClean="0">
              <a:solidFill>
                <a:srgbClr val="000000"/>
              </a:solidFill>
              <a:latin typeface="Arial" panose="020B0604020202020204" pitchFamily="34" charset="0"/>
              <a:cs typeface="Arial" panose="020B0604020202020204" pitchFamily="34" charset="0"/>
            </a:endParaRPr>
          </a:p>
          <a:p>
            <a:r>
              <a:rPr lang="en-US" sz="800" dirty="0" smtClean="0">
                <a:solidFill>
                  <a:srgbClr val="000000"/>
                </a:solidFill>
                <a:latin typeface="Arial" panose="020B0604020202020204" pitchFamily="34" charset="0"/>
                <a:cs typeface="Arial" panose="020B0604020202020204" pitchFamily="34" charset="0"/>
              </a:rPr>
              <a:t>in </a:t>
            </a:r>
            <a:r>
              <a:rPr lang="en-US" sz="800" dirty="0">
                <a:solidFill>
                  <a:srgbClr val="000000"/>
                </a:solidFill>
                <a:latin typeface="Arial" panose="020B0604020202020204" pitchFamily="34" charset="0"/>
                <a:cs typeface="Arial" panose="020B0604020202020204" pitchFamily="34" charset="0"/>
              </a:rPr>
              <a:t>all aspects of my life, from my drawing practice to my theoretical studies in semiology of film.  The images in its </a:t>
            </a:r>
            <a:r>
              <a:rPr lang="en-US" sz="800" dirty="0" err="1" smtClean="0">
                <a:solidFill>
                  <a:srgbClr val="000000"/>
                </a:solidFill>
                <a:latin typeface="Arial" panose="020B0604020202020204" pitchFamily="34" charset="0"/>
                <a:cs typeface="Arial" panose="020B0604020202020204" pitchFamily="34" charset="0"/>
              </a:rPr>
              <a:t>mani-festations</a:t>
            </a:r>
            <a:r>
              <a:rPr lang="en-US" sz="800" dirty="0" smtClean="0">
                <a:solidFill>
                  <a:srgbClr val="000000"/>
                </a:solidFill>
                <a:latin typeface="Arial" panose="020B0604020202020204" pitchFamily="34" charset="0"/>
                <a:cs typeface="Arial" panose="020B0604020202020204" pitchFamily="34" charset="0"/>
              </a:rPr>
              <a:t> </a:t>
            </a:r>
            <a:r>
              <a:rPr lang="en-US" sz="800" dirty="0">
                <a:solidFill>
                  <a:srgbClr val="000000"/>
                </a:solidFill>
                <a:latin typeface="Arial" panose="020B0604020202020204" pitchFamily="34" charset="0"/>
                <a:cs typeface="Arial" panose="020B0604020202020204" pitchFamily="34" charset="0"/>
              </a:rPr>
              <a:t>so different, unique and real, were for me an object of desire, to study as completely as possible and at the same time to achieve.  These two complementary approaches, </a:t>
            </a:r>
            <a:r>
              <a:rPr lang="en-US" sz="800" dirty="0" smtClean="0">
                <a:solidFill>
                  <a:srgbClr val="000000"/>
                </a:solidFill>
                <a:latin typeface="Arial" panose="020B0604020202020204" pitchFamily="34" charset="0"/>
                <a:cs typeface="Arial" panose="020B0604020202020204" pitchFamily="34" charset="0"/>
              </a:rPr>
              <a:t>the </a:t>
            </a:r>
            <a:r>
              <a:rPr lang="en-US" sz="800" dirty="0" err="1" smtClean="0">
                <a:solidFill>
                  <a:srgbClr val="000000"/>
                </a:solidFill>
                <a:latin typeface="Arial" panose="020B0604020202020204" pitchFamily="34" charset="0"/>
                <a:cs typeface="Arial" panose="020B0604020202020204" pitchFamily="34" charset="0"/>
              </a:rPr>
              <a:t>theore</a:t>
            </a:r>
            <a:r>
              <a:rPr lang="en-US" sz="800" dirty="0" smtClean="0">
                <a:solidFill>
                  <a:srgbClr val="000000"/>
                </a:solidFill>
                <a:latin typeface="Arial" panose="020B0604020202020204" pitchFamily="34" charset="0"/>
                <a:cs typeface="Arial" panose="020B0604020202020204" pitchFamily="34" charset="0"/>
              </a:rPr>
              <a:t>- </a:t>
            </a:r>
            <a:r>
              <a:rPr lang="en-US" sz="800" dirty="0" err="1" smtClean="0">
                <a:solidFill>
                  <a:srgbClr val="000000"/>
                </a:solidFill>
                <a:latin typeface="Arial" panose="020B0604020202020204" pitchFamily="34" charset="0"/>
                <a:cs typeface="Arial" panose="020B0604020202020204" pitchFamily="34" charset="0"/>
              </a:rPr>
              <a:t>tical</a:t>
            </a:r>
            <a:r>
              <a:rPr lang="en-US" sz="800" dirty="0" smtClean="0">
                <a:solidFill>
                  <a:srgbClr val="000000"/>
                </a:solidFill>
                <a:latin typeface="Arial" panose="020B0604020202020204" pitchFamily="34" charset="0"/>
                <a:cs typeface="Arial" panose="020B0604020202020204" pitchFamily="34" charset="0"/>
              </a:rPr>
              <a:t> </a:t>
            </a:r>
            <a:r>
              <a:rPr lang="en-US" sz="800" dirty="0">
                <a:solidFill>
                  <a:srgbClr val="000000"/>
                </a:solidFill>
                <a:latin typeface="Arial" panose="020B0604020202020204" pitchFamily="34" charset="0"/>
                <a:cs typeface="Arial" panose="020B0604020202020204" pitchFamily="34" charset="0"/>
              </a:rPr>
              <a:t>versus practice has proven to be most fruitful for my entire artistic work, especially for my photography which, for many </a:t>
            </a:r>
            <a:r>
              <a:rPr lang="en-US" sz="800" dirty="0" smtClean="0">
                <a:solidFill>
                  <a:srgbClr val="000000"/>
                </a:solidFill>
                <a:latin typeface="Arial" panose="020B0604020202020204" pitchFamily="34" charset="0"/>
                <a:cs typeface="Arial" panose="020B0604020202020204" pitchFamily="34" charset="0"/>
              </a:rPr>
              <a:t>decades </a:t>
            </a:r>
            <a:r>
              <a:rPr lang="en-US" sz="800" dirty="0">
                <a:solidFill>
                  <a:srgbClr val="000000"/>
                </a:solidFill>
                <a:latin typeface="Arial" panose="020B0604020202020204" pitchFamily="34" charset="0"/>
                <a:cs typeface="Arial" panose="020B0604020202020204" pitchFamily="34" charset="0"/>
              </a:rPr>
              <a:t>already, has been both: my profession and my expression of art.</a:t>
            </a:r>
          </a:p>
          <a:p>
            <a:r>
              <a:rPr lang="en-US" sz="800" dirty="0">
                <a:solidFill>
                  <a:srgbClr val="000000"/>
                </a:solidFill>
                <a:latin typeface="Arial" panose="020B0604020202020204" pitchFamily="34" charset="0"/>
                <a:cs typeface="Arial" panose="020B0604020202020204" pitchFamily="34" charset="0"/>
              </a:rPr>
              <a:t> </a:t>
            </a:r>
          </a:p>
          <a:p>
            <a:r>
              <a:rPr lang="en-US" sz="800" dirty="0">
                <a:solidFill>
                  <a:srgbClr val="000000"/>
                </a:solidFill>
                <a:latin typeface="Arial" panose="020B0604020202020204" pitchFamily="34" charset="0"/>
                <a:cs typeface="Arial" panose="020B0604020202020204" pitchFamily="34" charset="0"/>
              </a:rPr>
              <a:t>Nevertheless, it is freedom, as an essential axiom, that has formed the basis of my artistic philosophy.  In fact, I have always felt a need to act independently without being subjected to </a:t>
            </a:r>
            <a:r>
              <a:rPr lang="en-US" sz="800" dirty="0" smtClean="0">
                <a:solidFill>
                  <a:srgbClr val="000000"/>
                </a:solidFill>
                <a:latin typeface="Arial" panose="020B0604020202020204" pitchFamily="34" charset="0"/>
                <a:cs typeface="Arial" panose="020B0604020202020204" pitchFamily="34" charset="0"/>
              </a:rPr>
              <a:t>do-</a:t>
            </a:r>
            <a:r>
              <a:rPr lang="en-US" sz="800" dirty="0" err="1" smtClean="0">
                <a:solidFill>
                  <a:srgbClr val="000000"/>
                </a:solidFill>
                <a:latin typeface="Arial" panose="020B0604020202020204" pitchFamily="34" charset="0"/>
                <a:cs typeface="Arial" panose="020B0604020202020204" pitchFamily="34" charset="0"/>
              </a:rPr>
              <a:t>minant</a:t>
            </a:r>
            <a:r>
              <a:rPr lang="en-US" sz="800" dirty="0" smtClean="0">
                <a:solidFill>
                  <a:srgbClr val="000000"/>
                </a:solidFill>
                <a:latin typeface="Arial" panose="020B0604020202020204" pitchFamily="34" charset="0"/>
                <a:cs typeface="Arial" panose="020B0604020202020204" pitchFamily="34" charset="0"/>
              </a:rPr>
              <a:t> ideas.  I </a:t>
            </a:r>
            <a:r>
              <a:rPr lang="en-US" sz="800" dirty="0">
                <a:solidFill>
                  <a:srgbClr val="000000"/>
                </a:solidFill>
                <a:latin typeface="Arial" panose="020B0604020202020204" pitchFamily="34" charset="0"/>
                <a:cs typeface="Arial" panose="020B0604020202020204" pitchFamily="34" charset="0"/>
              </a:rPr>
              <a:t>remain firmly convinced that </a:t>
            </a:r>
            <a:r>
              <a:rPr lang="en-US" sz="800" i="1" dirty="0">
                <a:solidFill>
                  <a:srgbClr val="000000"/>
                </a:solidFill>
                <a:latin typeface="Arial" panose="020B0604020202020204" pitchFamily="34" charset="0"/>
                <a:cs typeface="Arial" panose="020B0604020202020204" pitchFamily="34" charset="0"/>
              </a:rPr>
              <a:t>"the style is </a:t>
            </a:r>
            <a:r>
              <a:rPr lang="en-US" sz="800" i="1" dirty="0" smtClean="0">
                <a:solidFill>
                  <a:srgbClr val="000000"/>
                </a:solidFill>
                <a:latin typeface="Arial" panose="020B0604020202020204" pitchFamily="34" charset="0"/>
                <a:cs typeface="Arial" panose="020B0604020202020204" pitchFamily="34" charset="0"/>
              </a:rPr>
              <a:t>the man</a:t>
            </a:r>
            <a:r>
              <a:rPr lang="en-US" sz="800" i="1" dirty="0">
                <a:solidFill>
                  <a:srgbClr val="000000"/>
                </a:solidFill>
                <a:latin typeface="Arial" panose="020B0604020202020204" pitchFamily="34" charset="0"/>
                <a:cs typeface="Arial" panose="020B0604020202020204" pitchFamily="34" charset="0"/>
              </a:rPr>
              <a:t>"</a:t>
            </a:r>
            <a:r>
              <a:rPr lang="en-US" sz="800" dirty="0">
                <a:solidFill>
                  <a:srgbClr val="000000"/>
                </a:solidFill>
                <a:latin typeface="Arial" panose="020B0604020202020204" pitchFamily="34" charset="0"/>
                <a:cs typeface="Arial" panose="020B0604020202020204" pitchFamily="34" charset="0"/>
              </a:rPr>
              <a:t> as  </a:t>
            </a:r>
            <a:r>
              <a:rPr lang="en-US" sz="800" i="1" dirty="0">
                <a:solidFill>
                  <a:srgbClr val="000000"/>
                </a:solidFill>
                <a:latin typeface="Arial" panose="020B0604020202020204" pitchFamily="34" charset="0"/>
                <a:cs typeface="Arial" panose="020B0604020202020204" pitchFamily="34" charset="0"/>
              </a:rPr>
              <a:t>Bossuet</a:t>
            </a:r>
            <a:r>
              <a:rPr lang="en-US" sz="800" dirty="0">
                <a:solidFill>
                  <a:srgbClr val="000000"/>
                </a:solidFill>
                <a:latin typeface="Arial" panose="020B0604020202020204" pitchFamily="34" charset="0"/>
                <a:cs typeface="Arial" panose="020B0604020202020204" pitchFamily="34" charset="0"/>
              </a:rPr>
              <a:t> said, and therefore my images should document the metamorphosis of my life in a world within the world of my images.  Obviously, they do, they record my traces, the traces of my present American existence, the traces of my French and Polish origins, of my family heritage and those of my artistic journey.  All of these encompass two main, deeply personal topics obsessively recurring in my work:</a:t>
            </a:r>
            <a:br>
              <a:rPr lang="en-US" sz="800" dirty="0">
                <a:solidFill>
                  <a:srgbClr val="000000"/>
                </a:solidFill>
                <a:latin typeface="Arial" panose="020B0604020202020204" pitchFamily="34" charset="0"/>
                <a:cs typeface="Arial" panose="020B0604020202020204" pitchFamily="34" charset="0"/>
              </a:rPr>
            </a:br>
            <a:r>
              <a:rPr lang="en-US" sz="800" dirty="0">
                <a:solidFill>
                  <a:srgbClr val="000000"/>
                </a:solidFill>
                <a:latin typeface="Arial" panose="020B0604020202020204" pitchFamily="34" charset="0"/>
                <a:cs typeface="Arial" panose="020B0604020202020204" pitchFamily="34" charset="0"/>
              </a:rPr>
              <a:t>___my joy of life, glorification of life and its beauty, pleasure, </a:t>
            </a:r>
            <a:r>
              <a:rPr lang="en-US" sz="800" dirty="0" smtClean="0">
                <a:solidFill>
                  <a:srgbClr val="000000"/>
                </a:solidFill>
                <a:latin typeface="Arial" panose="020B0604020202020204" pitchFamily="34" charset="0"/>
                <a:cs typeface="Arial" panose="020B0604020202020204" pitchFamily="34" charset="0"/>
              </a:rPr>
              <a:t>de-sire</a:t>
            </a:r>
            <a:r>
              <a:rPr lang="en-US" sz="800" dirty="0">
                <a:solidFill>
                  <a:srgbClr val="000000"/>
                </a:solidFill>
                <a:latin typeface="Arial" panose="020B0604020202020204" pitchFamily="34" charset="0"/>
                <a:cs typeface="Arial" panose="020B0604020202020204" pitchFamily="34" charset="0"/>
              </a:rPr>
              <a:t>, freedom ... and,</a:t>
            </a:r>
            <a:br>
              <a:rPr lang="en-US" sz="800" dirty="0">
                <a:solidFill>
                  <a:srgbClr val="000000"/>
                </a:solidFill>
                <a:latin typeface="Arial" panose="020B0604020202020204" pitchFamily="34" charset="0"/>
                <a:cs typeface="Arial" panose="020B0604020202020204" pitchFamily="34" charset="0"/>
              </a:rPr>
            </a:br>
            <a:r>
              <a:rPr lang="en-US" sz="800" dirty="0">
                <a:solidFill>
                  <a:srgbClr val="000000"/>
                </a:solidFill>
                <a:latin typeface="Arial" panose="020B0604020202020204" pitchFamily="34" charset="0"/>
                <a:cs typeface="Arial" panose="020B0604020202020204" pitchFamily="34" charset="0"/>
              </a:rPr>
              <a:t>___my existential despair, my deep dissension on Man's fate, on the fragility of mankind, suffering, determinism and </a:t>
            </a:r>
            <a:r>
              <a:rPr lang="en-US" sz="800" dirty="0" smtClean="0">
                <a:solidFill>
                  <a:srgbClr val="000000"/>
                </a:solidFill>
                <a:latin typeface="Arial" panose="020B0604020202020204" pitchFamily="34" charset="0"/>
                <a:cs typeface="Arial" panose="020B0604020202020204" pitchFamily="34" charset="0"/>
              </a:rPr>
              <a:t>death.  The </a:t>
            </a:r>
            <a:r>
              <a:rPr lang="en-US" sz="800" dirty="0">
                <a:solidFill>
                  <a:srgbClr val="000000"/>
                </a:solidFill>
                <a:latin typeface="Arial" panose="020B0604020202020204" pitchFamily="34" charset="0"/>
                <a:cs typeface="Arial" panose="020B0604020202020204" pitchFamily="34" charset="0"/>
              </a:rPr>
              <a:t>photographic image is my means of expression and my art, but </a:t>
            </a:r>
            <a:endParaRPr lang="en-US" sz="800" dirty="0" smtClean="0">
              <a:solidFill>
                <a:srgbClr val="000000"/>
              </a:solidFill>
              <a:latin typeface="Arial" panose="020B0604020202020204" pitchFamily="34" charset="0"/>
              <a:cs typeface="Arial" panose="020B0604020202020204" pitchFamily="34" charset="0"/>
            </a:endParaRPr>
          </a:p>
          <a:p>
            <a:r>
              <a:rPr lang="en-US" sz="800" dirty="0" smtClean="0">
                <a:solidFill>
                  <a:srgbClr val="000000"/>
                </a:solidFill>
                <a:latin typeface="Arial" panose="020B0604020202020204" pitchFamily="34" charset="0"/>
                <a:cs typeface="Arial" panose="020B0604020202020204" pitchFamily="34" charset="0"/>
              </a:rPr>
              <a:t>I do </a:t>
            </a:r>
            <a:r>
              <a:rPr lang="en-US" sz="800" dirty="0">
                <a:solidFill>
                  <a:srgbClr val="000000"/>
                </a:solidFill>
                <a:latin typeface="Arial" panose="020B0604020202020204" pitchFamily="34" charset="0"/>
                <a:cs typeface="Arial" panose="020B0604020202020204" pitchFamily="34" charset="0"/>
              </a:rPr>
              <a:t>not feel trapped within its borders, neither ontologically nor aesthetically.  On the contrary, nonconformist experimentation is part of my credo as an artist.  In my achievements, the </a:t>
            </a:r>
            <a:r>
              <a:rPr lang="en-US" sz="800" i="1" dirty="0">
                <a:solidFill>
                  <a:srgbClr val="000000"/>
                </a:solidFill>
                <a:latin typeface="Arial" panose="020B0604020202020204" pitchFamily="34" charset="0"/>
                <a:cs typeface="Arial" panose="020B0604020202020204" pitchFamily="34" charset="0"/>
              </a:rPr>
              <a:t>pure</a:t>
            </a:r>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pho-</a:t>
            </a:r>
            <a:r>
              <a:rPr lang="en-US" sz="800" dirty="0" err="1" smtClean="0">
                <a:solidFill>
                  <a:srgbClr val="000000"/>
                </a:solidFill>
                <a:latin typeface="Arial" panose="020B0604020202020204" pitchFamily="34" charset="0"/>
                <a:cs typeface="Arial" panose="020B0604020202020204" pitchFamily="34" charset="0"/>
              </a:rPr>
              <a:t>tography</a:t>
            </a:r>
            <a:r>
              <a:rPr lang="en-US" sz="800" dirty="0">
                <a:solidFill>
                  <a:srgbClr val="000000"/>
                </a:solidFill>
                <a:latin typeface="Arial" panose="020B0604020202020204" pitchFamily="34" charset="0"/>
                <a:cs typeface="Arial" panose="020B0604020202020204" pitchFamily="34" charset="0"/>
              </a:rPr>
              <a:t>, traditional or digital co-exist together with the mixed media, the objective documentary co-exist with sensual </a:t>
            </a:r>
            <a:r>
              <a:rPr lang="en-US" sz="800" dirty="0" err="1" smtClean="0">
                <a:solidFill>
                  <a:srgbClr val="000000"/>
                </a:solidFill>
                <a:latin typeface="Arial" panose="020B0604020202020204" pitchFamily="34" charset="0"/>
                <a:cs typeface="Arial" panose="020B0604020202020204" pitchFamily="34" charset="0"/>
              </a:rPr>
              <a:t>abstrac-tion</a:t>
            </a:r>
            <a:r>
              <a:rPr lang="en-US" sz="800" dirty="0" smtClean="0">
                <a:solidFill>
                  <a:srgbClr val="000000"/>
                </a:solidFill>
                <a:latin typeface="Arial" panose="020B0604020202020204" pitchFamily="34" charset="0"/>
                <a:cs typeface="Arial" panose="020B0604020202020204" pitchFamily="34" charset="0"/>
              </a:rPr>
              <a:t> </a:t>
            </a:r>
            <a:r>
              <a:rPr lang="en-US" sz="800" dirty="0">
                <a:solidFill>
                  <a:srgbClr val="000000"/>
                </a:solidFill>
                <a:latin typeface="Arial" panose="020B0604020202020204" pitchFamily="34" charset="0"/>
                <a:cs typeface="Arial" panose="020B0604020202020204" pitchFamily="34" charset="0"/>
              </a:rPr>
              <a:t>etc.  It is not contradictory because these are my </a:t>
            </a:r>
            <a:r>
              <a:rPr lang="en-US" sz="800" dirty="0" err="1" smtClean="0">
                <a:solidFill>
                  <a:srgbClr val="000000"/>
                </a:solidFill>
                <a:latin typeface="Arial" panose="020B0604020202020204" pitchFamily="34" charset="0"/>
                <a:cs typeface="Arial" panose="020B0604020202020204" pitchFamily="34" charset="0"/>
              </a:rPr>
              <a:t>heteroge-neous</a:t>
            </a:r>
            <a:r>
              <a:rPr lang="en-US" sz="800" dirty="0" smtClean="0">
                <a:solidFill>
                  <a:srgbClr val="000000"/>
                </a:solidFill>
                <a:latin typeface="Arial" panose="020B0604020202020204" pitchFamily="34" charset="0"/>
                <a:cs typeface="Arial" panose="020B0604020202020204" pitchFamily="34" charset="0"/>
              </a:rPr>
              <a:t> </a:t>
            </a:r>
            <a:r>
              <a:rPr lang="en-US" sz="800" dirty="0">
                <a:solidFill>
                  <a:srgbClr val="000000"/>
                </a:solidFill>
                <a:latin typeface="Arial" panose="020B0604020202020204" pitchFamily="34" charset="0"/>
                <a:cs typeface="Arial" panose="020B0604020202020204" pitchFamily="34" charset="0"/>
              </a:rPr>
              <a:t>ideas and diverse dreams that dictated to me such vast choice of technological and stylistic approaches.  Take, for example, the two typical case studies from my photographic work.  Although they represent two extremely opposite, aesthetic </a:t>
            </a:r>
            <a:r>
              <a:rPr lang="en-US" sz="800" dirty="0" err="1" smtClean="0">
                <a:solidFill>
                  <a:srgbClr val="000000"/>
                </a:solidFill>
                <a:latin typeface="Arial" panose="020B0604020202020204" pitchFamily="34" charset="0"/>
                <a:cs typeface="Arial" panose="020B0604020202020204" pitchFamily="34" charset="0"/>
              </a:rPr>
              <a:t>positi-ons</a:t>
            </a:r>
            <a:r>
              <a:rPr lang="en-US" sz="800" dirty="0">
                <a:solidFill>
                  <a:srgbClr val="000000"/>
                </a:solidFill>
                <a:latin typeface="Arial" panose="020B0604020202020204" pitchFamily="34" charset="0"/>
                <a:cs typeface="Arial" panose="020B0604020202020204" pitchFamily="34" charset="0"/>
              </a:rPr>
              <a:t>, both are significant trends of my "philosophy":</a:t>
            </a:r>
            <a:br>
              <a:rPr lang="en-US" sz="800" dirty="0">
                <a:solidFill>
                  <a:srgbClr val="000000"/>
                </a:solidFill>
                <a:latin typeface="Arial" panose="020B0604020202020204" pitchFamily="34" charset="0"/>
                <a:cs typeface="Arial" panose="020B0604020202020204" pitchFamily="34" charset="0"/>
              </a:rPr>
            </a:br>
            <a:r>
              <a:rPr lang="en-US" sz="800" dirty="0">
                <a:solidFill>
                  <a:srgbClr val="000000"/>
                </a:solidFill>
                <a:latin typeface="Arial" panose="020B0604020202020204" pitchFamily="34" charset="0"/>
                <a:cs typeface="Arial" panose="020B0604020202020204" pitchFamily="34" charset="0"/>
              </a:rPr>
              <a:t>___ "The Appearances", anthropological treated on the key concepts of the French culture and civilization, classical work, similar to the new realism, and</a:t>
            </a:r>
            <a:br>
              <a:rPr lang="en-US" sz="800" dirty="0">
                <a:solidFill>
                  <a:srgbClr val="000000"/>
                </a:solidFill>
                <a:latin typeface="Arial" panose="020B0604020202020204" pitchFamily="34" charset="0"/>
                <a:cs typeface="Arial" panose="020B0604020202020204" pitchFamily="34" charset="0"/>
              </a:rPr>
            </a:br>
            <a:r>
              <a:rPr lang="en-US" sz="800" dirty="0">
                <a:solidFill>
                  <a:srgbClr val="000000"/>
                </a:solidFill>
                <a:latin typeface="Arial" panose="020B0604020202020204" pitchFamily="34" charset="0"/>
                <a:cs typeface="Arial" panose="020B0604020202020204" pitchFamily="34" charset="0"/>
              </a:rPr>
              <a:t>___ "Halloween," caricatures of participants from New York Village Halloween Parade, expressionist work </a:t>
            </a:r>
            <a:r>
              <a:rPr lang="en-US" sz="800" i="1" dirty="0">
                <a:solidFill>
                  <a:srgbClr val="000000"/>
                </a:solidFill>
                <a:latin typeface="Arial" panose="020B0604020202020204" pitchFamily="34" charset="0"/>
                <a:cs typeface="Arial" panose="020B0604020202020204" pitchFamily="34" charset="0"/>
              </a:rPr>
              <a:t>par excellence</a:t>
            </a:r>
            <a:r>
              <a:rPr lang="en-US" sz="800" dirty="0">
                <a:solidFill>
                  <a:srgbClr val="000000"/>
                </a:solidFill>
                <a:latin typeface="Arial" panose="020B0604020202020204" pitchFamily="34" charset="0"/>
                <a:cs typeface="Arial" panose="020B0604020202020204" pitchFamily="34" charset="0"/>
              </a:rPr>
              <a:t>.</a:t>
            </a:r>
            <a:br>
              <a:rPr lang="en-US" sz="800" dirty="0">
                <a:solidFill>
                  <a:srgbClr val="000000"/>
                </a:solidFill>
                <a:latin typeface="Arial" panose="020B0604020202020204" pitchFamily="34" charset="0"/>
                <a:cs typeface="Arial" panose="020B0604020202020204" pitchFamily="34" charset="0"/>
              </a:rPr>
            </a:br>
            <a:endParaRPr lang="en-US" sz="800" dirty="0">
              <a:solidFill>
                <a:srgbClr val="000000"/>
              </a:solidFill>
              <a:latin typeface="Arial" panose="020B0604020202020204" pitchFamily="34" charset="0"/>
              <a:cs typeface="Arial" panose="020B0604020202020204" pitchFamily="34" charset="0"/>
            </a:endParaRPr>
          </a:p>
          <a:p>
            <a:r>
              <a:rPr lang="en-US" sz="800" dirty="0">
                <a:solidFill>
                  <a:srgbClr val="000000"/>
                </a:solidFill>
                <a:latin typeface="Arial" panose="020B0604020202020204" pitchFamily="34" charset="0"/>
                <a:cs typeface="Arial" panose="020B0604020202020204" pitchFamily="34" charset="0"/>
              </a:rPr>
              <a:t>The realization of the images and particularly their creation has been the most exhilarating and exciting part of my life.  My images represent the best of my work - emerging spiritually and </a:t>
            </a:r>
            <a:r>
              <a:rPr lang="en-US" sz="800" dirty="0" err="1" smtClean="0">
                <a:solidFill>
                  <a:srgbClr val="000000"/>
                </a:solidFill>
                <a:latin typeface="Arial" panose="020B0604020202020204" pitchFamily="34" charset="0"/>
                <a:cs typeface="Arial" panose="020B0604020202020204" pitchFamily="34" charset="0"/>
              </a:rPr>
              <a:t>materia-listically</a:t>
            </a:r>
            <a:r>
              <a:rPr lang="en-US" sz="800" dirty="0" smtClean="0">
                <a:solidFill>
                  <a:srgbClr val="000000"/>
                </a:solidFill>
                <a:latin typeface="Arial" panose="020B0604020202020204" pitchFamily="34" charset="0"/>
                <a:cs typeface="Arial" panose="020B0604020202020204" pitchFamily="34" charset="0"/>
              </a:rPr>
              <a:t> </a:t>
            </a:r>
            <a:r>
              <a:rPr lang="en-US" sz="800" dirty="0">
                <a:solidFill>
                  <a:srgbClr val="000000"/>
                </a:solidFill>
                <a:latin typeface="Arial" panose="020B0604020202020204" pitchFamily="34" charset="0"/>
                <a:cs typeface="Arial" panose="020B0604020202020204" pitchFamily="34" charset="0"/>
              </a:rPr>
              <a:t>- from everything I have done in my life.  They give </a:t>
            </a:r>
            <a:r>
              <a:rPr lang="en-US" sz="800" dirty="0" smtClean="0">
                <a:solidFill>
                  <a:srgbClr val="000000"/>
                </a:solidFill>
                <a:latin typeface="Arial" panose="020B0604020202020204" pitchFamily="34" charset="0"/>
                <a:cs typeface="Arial" panose="020B0604020202020204" pitchFamily="34" charset="0"/>
              </a:rPr>
              <a:t>mea-</a:t>
            </a:r>
            <a:r>
              <a:rPr lang="en-US" sz="800" dirty="0" err="1" smtClean="0">
                <a:solidFill>
                  <a:srgbClr val="000000"/>
                </a:solidFill>
                <a:latin typeface="Arial" panose="020B0604020202020204" pitchFamily="34" charset="0"/>
                <a:cs typeface="Arial" panose="020B0604020202020204" pitchFamily="34" charset="0"/>
              </a:rPr>
              <a:t>ning</a:t>
            </a:r>
            <a:r>
              <a:rPr lang="en-US" sz="800" dirty="0" smtClean="0">
                <a:solidFill>
                  <a:srgbClr val="000000"/>
                </a:solidFill>
                <a:latin typeface="Arial" panose="020B0604020202020204" pitchFamily="34" charset="0"/>
                <a:cs typeface="Arial" panose="020B0604020202020204" pitchFamily="34" charset="0"/>
              </a:rPr>
              <a:t> </a:t>
            </a:r>
            <a:r>
              <a:rPr lang="en-US" sz="800" dirty="0">
                <a:solidFill>
                  <a:srgbClr val="000000"/>
                </a:solidFill>
                <a:latin typeface="Arial" panose="020B0604020202020204" pitchFamily="34" charset="0"/>
                <a:cs typeface="Arial" panose="020B0604020202020204" pitchFamily="34" charset="0"/>
              </a:rPr>
              <a:t>to my life, affirm my existence, my artistic and philosophical self, above all else.  Apparently, they provide me with the means to study and to interpret a reality, that the outside of me, most often social, but in fact they reflect predominately, like Roman imagines  my portrait of myself, and like any art object </a:t>
            </a:r>
            <a:r>
              <a:rPr lang="en-US" sz="800" dirty="0" smtClean="0">
                <a:solidFill>
                  <a:srgbClr val="000000"/>
                </a:solidFill>
                <a:latin typeface="Arial" panose="020B0604020202020204" pitchFamily="34" charset="0"/>
                <a:cs typeface="Arial" panose="020B0604020202020204" pitchFamily="34" charset="0"/>
              </a:rPr>
              <a:t>my thoughts </a:t>
            </a:r>
            <a:r>
              <a:rPr lang="en-US" sz="800" dirty="0">
                <a:solidFill>
                  <a:srgbClr val="000000"/>
                </a:solidFill>
                <a:latin typeface="Arial" panose="020B0604020202020204" pitchFamily="34" charset="0"/>
                <a:cs typeface="Arial" panose="020B0604020202020204" pitchFamily="34" charset="0"/>
              </a:rPr>
              <a:t>and feelings, my inner reality.</a:t>
            </a:r>
          </a:p>
          <a:p>
            <a:r>
              <a:rPr lang="en-US" sz="800" dirty="0">
                <a:solidFill>
                  <a:srgbClr val="000000"/>
                </a:solidFill>
                <a:latin typeface="Arial" panose="020B0604020202020204" pitchFamily="34" charset="0"/>
                <a:cs typeface="Arial" panose="020B0604020202020204" pitchFamily="34" charset="0"/>
              </a:rPr>
              <a:t> </a:t>
            </a:r>
          </a:p>
          <a:p>
            <a:r>
              <a:rPr lang="en-US" sz="800" b="1" dirty="0">
                <a:solidFill>
                  <a:srgbClr val="000000"/>
                </a:solidFill>
                <a:latin typeface="Arial" panose="020B0604020202020204" pitchFamily="34" charset="0"/>
                <a:cs typeface="Arial" panose="020B0604020202020204" pitchFamily="34" charset="0"/>
              </a:rPr>
              <a:t> </a:t>
            </a:r>
            <a:r>
              <a:rPr lang="en-US" sz="800" b="1" dirty="0" smtClean="0">
                <a:solidFill>
                  <a:srgbClr val="000000"/>
                </a:solidFill>
                <a:latin typeface="Arial" panose="020B0604020202020204" pitchFamily="34" charset="0"/>
                <a:cs typeface="Arial" panose="020B0604020202020204" pitchFamily="34" charset="0"/>
              </a:rPr>
              <a:t>Andrew AITCH</a:t>
            </a:r>
            <a:endParaRPr lang="en-US" sz="800" dirty="0">
              <a:solidFill>
                <a:srgbClr val="000000"/>
              </a:solidFill>
              <a:latin typeface="Arial" panose="020B0604020202020204" pitchFamily="34" charset="0"/>
              <a:cs typeface="Arial" panose="020B0604020202020204" pitchFamily="34" charset="0"/>
            </a:endParaRPr>
          </a:p>
        </p:txBody>
      </p:sp>
      <p:sp>
        <p:nvSpPr>
          <p:cNvPr id="17"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cxnSp>
        <p:nvCxnSpPr>
          <p:cNvPr id="11" name="Straight Connector 10"/>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12"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Tree>
    <p:extLst>
      <p:ext uri="{BB962C8B-B14F-4D97-AF65-F5344CB8AC3E}">
        <p14:creationId xmlns:p14="http://schemas.microsoft.com/office/powerpoint/2010/main" val="173410891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4D4D4D"/>
                </a:solidFill>
                <a:latin typeface="Arial Black" pitchFamily="34" charset="0"/>
              </a:rPr>
              <a:t>portraits</a:t>
            </a:r>
            <a:r>
              <a:rPr lang="en-US" altLang="en-US" sz="1000" b="1" dirty="0" smtClean="0">
                <a:solidFill>
                  <a:srgbClr val="F8F8F8"/>
                </a:solidFill>
                <a:latin typeface="Arial Black" pitchFamily="34" charset="0"/>
              </a:rPr>
              <a:t>   </a:t>
            </a:r>
            <a:r>
              <a:rPr lang="en-US" altLang="en-US" sz="1000" b="1" dirty="0" smtClean="0">
                <a:solidFill>
                  <a:srgbClr val="4D4D4D"/>
                </a:solidFill>
                <a:latin typeface="Arial Black" pitchFamily="34" charset="0"/>
              </a:rPr>
              <a:t>monographs   abstract   upcoming   author   </a:t>
            </a:r>
            <a:r>
              <a:rPr lang="en-US" altLang="en-US" sz="1000" b="1" dirty="0" smtClean="0">
                <a:solidFill>
                  <a:srgbClr val="FFFFFF"/>
                </a:solidFill>
                <a:latin typeface="Arial Black" pitchFamily="34" charset="0"/>
              </a:rPr>
              <a:t>contact</a:t>
            </a:r>
            <a:r>
              <a:rPr lang="en-US" altLang="en-US" sz="1000" b="1" dirty="0" smtClean="0">
                <a:solidFill>
                  <a:srgbClr val="4D4D4D"/>
                </a:solidFill>
                <a:latin typeface="Arial Black" pitchFamily="34" charset="0"/>
              </a:rPr>
              <a:t>   home</a:t>
            </a:r>
            <a:endParaRPr lang="en-US" altLang="en-US" sz="1000" b="1" dirty="0">
              <a:solidFill>
                <a:srgbClr val="4D4D4D"/>
              </a:solidFill>
              <a:latin typeface="Arial Black" pitchFamily="34" charset="0"/>
            </a:endParaRPr>
          </a:p>
        </p:txBody>
      </p:sp>
      <p:sp>
        <p:nvSpPr>
          <p:cNvPr id="2" name="TextBox 1"/>
          <p:cNvSpPr txBox="1"/>
          <p:nvPr/>
        </p:nvSpPr>
        <p:spPr>
          <a:xfrm>
            <a:off x="4491297" y="581119"/>
            <a:ext cx="3232975" cy="646331"/>
          </a:xfrm>
          <a:prstGeom prst="rect">
            <a:avLst/>
          </a:prstGeom>
          <a:noFill/>
        </p:spPr>
        <p:txBody>
          <a:bodyPr wrap="square" rtlCol="0">
            <a:spAutoFit/>
          </a:bodyPr>
          <a:lstStyle/>
          <a:p>
            <a:r>
              <a:rPr lang="en-US" sz="900" b="1" dirty="0" smtClean="0">
                <a:solidFill>
                  <a:srgbClr val="4D4D4D"/>
                </a:solidFill>
                <a:latin typeface="Arial" panose="020B0604020202020204" pitchFamily="34" charset="0"/>
                <a:cs typeface="Arial" panose="020B0604020202020204" pitchFamily="34" charset="0"/>
              </a:rPr>
              <a:t>All prints</a:t>
            </a:r>
            <a:endParaRPr lang="en-US" sz="900" dirty="0">
              <a:solidFill>
                <a:srgbClr val="4D4D4D"/>
              </a:solidFill>
              <a:latin typeface="Arial" panose="020B0604020202020204" pitchFamily="34" charset="0"/>
              <a:cs typeface="Arial" panose="020B0604020202020204" pitchFamily="34" charset="0"/>
            </a:endParaRPr>
          </a:p>
          <a:p>
            <a:endParaRPr lang="en-US" sz="900" dirty="0" smtClean="0">
              <a:solidFill>
                <a:srgbClr val="4D4D4D"/>
              </a:solidFill>
              <a:latin typeface="Arial" panose="020B0604020202020204" pitchFamily="34" charset="0"/>
              <a:cs typeface="Arial" panose="020B0604020202020204" pitchFamily="34" charset="0"/>
            </a:endParaRPr>
          </a:p>
          <a:p>
            <a:endParaRPr lang="en-US" sz="900" dirty="0">
              <a:solidFill>
                <a:srgbClr val="4D4D4D"/>
              </a:solidFill>
              <a:latin typeface="Arial" panose="020B0604020202020204" pitchFamily="34" charset="0"/>
              <a:cs typeface="Arial" panose="020B0604020202020204" pitchFamily="34" charset="0"/>
            </a:endParaRPr>
          </a:p>
          <a:p>
            <a:r>
              <a:rPr lang="en-US" sz="900" dirty="0" smtClean="0">
                <a:solidFill>
                  <a:srgbClr val="4D4D4D"/>
                </a:solidFill>
                <a:latin typeface="Arial" panose="020B0604020202020204" pitchFamily="34" charset="0"/>
                <a:cs typeface="Arial" panose="020B0604020202020204" pitchFamily="34" charset="0"/>
              </a:rPr>
              <a:t>Un &lt;short text&gt; sera </a:t>
            </a:r>
            <a:r>
              <a:rPr lang="en-US" sz="900" dirty="0" err="1" smtClean="0">
                <a:solidFill>
                  <a:srgbClr val="4D4D4D"/>
                </a:solidFill>
                <a:latin typeface="Arial" panose="020B0604020202020204" pitchFamily="34" charset="0"/>
                <a:cs typeface="Arial" panose="020B0604020202020204" pitchFamily="34" charset="0"/>
              </a:rPr>
              <a:t>mis</a:t>
            </a:r>
            <a:r>
              <a:rPr lang="en-US" sz="900" dirty="0" smtClean="0">
                <a:solidFill>
                  <a:srgbClr val="4D4D4D"/>
                </a:solidFill>
                <a:latin typeface="Arial" panose="020B0604020202020204" pitchFamily="34" charset="0"/>
                <a:cs typeface="Arial" panose="020B0604020202020204" pitchFamily="34" charset="0"/>
              </a:rPr>
              <a:t> </a:t>
            </a:r>
            <a:r>
              <a:rPr lang="en-US" sz="900" dirty="0" err="1" smtClean="0">
                <a:solidFill>
                  <a:srgbClr val="4D4D4D"/>
                </a:solidFill>
                <a:latin typeface="Arial" panose="020B0604020202020204" pitchFamily="34" charset="0"/>
                <a:cs typeface="Arial" panose="020B0604020202020204" pitchFamily="34" charset="0"/>
              </a:rPr>
              <a:t>ici</a:t>
            </a:r>
            <a:endParaRPr lang="en-US" sz="800" dirty="0">
              <a:solidFill>
                <a:srgbClr val="4D4D4D"/>
              </a:solidFill>
              <a:latin typeface="Arial" panose="020B0604020202020204" pitchFamily="34" charset="0"/>
              <a:cs typeface="Arial" panose="020B0604020202020204" pitchFamily="34" charset="0"/>
            </a:endParaRPr>
          </a:p>
        </p:txBody>
      </p:sp>
      <p:sp>
        <p:nvSpPr>
          <p:cNvPr id="14" name="Text Box 9"/>
          <p:cNvSpPr txBox="1">
            <a:spLocks noChangeArrowheads="1"/>
          </p:cNvSpPr>
          <p:nvPr/>
        </p:nvSpPr>
        <p:spPr bwMode="auto">
          <a:xfrm>
            <a:off x="1081545" y="2515617"/>
            <a:ext cx="103981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1600" dirty="0">
                <a:solidFill>
                  <a:srgbClr val="4D4D4D"/>
                </a:solidFill>
                <a:latin typeface="Arial Black" pitchFamily="34" charset="0"/>
              </a:rPr>
              <a:t>contact</a:t>
            </a:r>
          </a:p>
        </p:txBody>
      </p:sp>
      <p:sp>
        <p:nvSpPr>
          <p:cNvPr id="16" name="Rectangle 15"/>
          <p:cNvSpPr>
            <a:spLocks noChangeAspect="1"/>
          </p:cNvSpPr>
          <p:nvPr/>
        </p:nvSpPr>
        <p:spPr>
          <a:xfrm>
            <a:off x="4491297" y="506317"/>
            <a:ext cx="3196800" cy="5334731"/>
          </a:xfrm>
          <a:prstGeom prst="rect">
            <a:avLst/>
          </a:prstGeom>
          <a:solidFill>
            <a:srgbClr val="C0C0C0"/>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rgbClr val="000000"/>
              </a:solidFill>
              <a:latin typeface="Arial" panose="020B0604020202020204" pitchFamily="34" charset="0"/>
              <a:cs typeface="Arial" panose="020B0604020202020204" pitchFamily="34" charset="0"/>
            </a:endParaRPr>
          </a:p>
        </p:txBody>
      </p:sp>
      <p:sp>
        <p:nvSpPr>
          <p:cNvPr id="8" name="Rectangle 7"/>
          <p:cNvSpPr/>
          <p:nvPr/>
        </p:nvSpPr>
        <p:spPr>
          <a:xfrm>
            <a:off x="5200235" y="3893073"/>
            <a:ext cx="2386584" cy="228600"/>
          </a:xfrm>
          <a:prstGeom prst="rect">
            <a:avLst/>
          </a:prstGeom>
          <a:solidFill>
            <a:srgbClr val="DDDDDD"/>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0" name="TextBox 9"/>
          <p:cNvSpPr txBox="1"/>
          <p:nvPr/>
        </p:nvSpPr>
        <p:spPr>
          <a:xfrm>
            <a:off x="4567881" y="3873888"/>
            <a:ext cx="715813" cy="215444"/>
          </a:xfrm>
          <a:prstGeom prst="rect">
            <a:avLst/>
          </a:prstGeom>
          <a:noFill/>
        </p:spPr>
        <p:txBody>
          <a:bodyPr wrap="square" rtlCol="0">
            <a:spAutoFit/>
          </a:bodyPr>
          <a:lstStyle/>
          <a:p>
            <a:r>
              <a:rPr lang="en-US" sz="800" dirty="0" smtClean="0">
                <a:solidFill>
                  <a:srgbClr val="000000"/>
                </a:solidFill>
                <a:latin typeface="Arial" panose="020B0604020202020204" pitchFamily="34" charset="0"/>
                <a:cs typeface="Arial" panose="020B0604020202020204" pitchFamily="34" charset="0"/>
              </a:rPr>
              <a:t>your name</a:t>
            </a:r>
            <a:endParaRPr lang="en-US" sz="800" dirty="0">
              <a:solidFill>
                <a:srgbClr val="000000"/>
              </a:solidFill>
              <a:latin typeface="Arial" panose="020B0604020202020204" pitchFamily="34" charset="0"/>
              <a:cs typeface="Arial" panose="020B0604020202020204" pitchFamily="34" charset="0"/>
            </a:endParaRPr>
          </a:p>
        </p:txBody>
      </p:sp>
      <p:sp>
        <p:nvSpPr>
          <p:cNvPr id="19" name="Rectangle 18"/>
          <p:cNvSpPr/>
          <p:nvPr/>
        </p:nvSpPr>
        <p:spPr>
          <a:xfrm>
            <a:off x="5201077" y="4156574"/>
            <a:ext cx="2386584" cy="228600"/>
          </a:xfrm>
          <a:prstGeom prst="rect">
            <a:avLst/>
          </a:prstGeom>
          <a:solidFill>
            <a:srgbClr val="DDDDDD"/>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Rectangle 19"/>
          <p:cNvSpPr/>
          <p:nvPr/>
        </p:nvSpPr>
        <p:spPr>
          <a:xfrm>
            <a:off x="5197886" y="4416868"/>
            <a:ext cx="2386584" cy="228600"/>
          </a:xfrm>
          <a:prstGeom prst="rect">
            <a:avLst/>
          </a:prstGeom>
          <a:solidFill>
            <a:srgbClr val="DDDDDD"/>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TextBox 20"/>
          <p:cNvSpPr txBox="1"/>
          <p:nvPr/>
        </p:nvSpPr>
        <p:spPr>
          <a:xfrm>
            <a:off x="4538729" y="4131709"/>
            <a:ext cx="715813" cy="215444"/>
          </a:xfrm>
          <a:prstGeom prst="rect">
            <a:avLst/>
          </a:prstGeom>
          <a:noFill/>
        </p:spPr>
        <p:txBody>
          <a:bodyPr wrap="square" rtlCol="0">
            <a:spAutoFit/>
          </a:bodyPr>
          <a:lstStyle/>
          <a:p>
            <a:r>
              <a:rPr lang="en-US" sz="800" dirty="0" smtClean="0">
                <a:solidFill>
                  <a:srgbClr val="000000"/>
                </a:solidFill>
                <a:latin typeface="Arial" panose="020B0604020202020204" pitchFamily="34" charset="0"/>
                <a:cs typeface="Arial" panose="020B0604020202020204" pitchFamily="34" charset="0"/>
              </a:rPr>
              <a:t>your e-mail</a:t>
            </a:r>
            <a:endParaRPr lang="en-US" sz="800" dirty="0">
              <a:solidFill>
                <a:srgbClr val="000000"/>
              </a:solidFill>
              <a:latin typeface="Arial" panose="020B0604020202020204" pitchFamily="34" charset="0"/>
              <a:cs typeface="Arial" panose="020B0604020202020204" pitchFamily="34" charset="0"/>
            </a:endParaRPr>
          </a:p>
        </p:txBody>
      </p:sp>
      <p:sp>
        <p:nvSpPr>
          <p:cNvPr id="23" name="TextBox 22"/>
          <p:cNvSpPr txBox="1"/>
          <p:nvPr/>
        </p:nvSpPr>
        <p:spPr>
          <a:xfrm>
            <a:off x="4624911" y="4655457"/>
            <a:ext cx="715813" cy="215444"/>
          </a:xfrm>
          <a:prstGeom prst="rect">
            <a:avLst/>
          </a:prstGeom>
          <a:noFill/>
        </p:spPr>
        <p:txBody>
          <a:bodyPr wrap="square" rtlCol="0">
            <a:spAutoFit/>
          </a:bodyPr>
          <a:lstStyle/>
          <a:p>
            <a:r>
              <a:rPr lang="en-US" sz="800" dirty="0" smtClean="0">
                <a:solidFill>
                  <a:srgbClr val="000000"/>
                </a:solidFill>
                <a:latin typeface="Arial" panose="020B0604020202020204" pitchFamily="34" charset="0"/>
                <a:cs typeface="Arial" panose="020B0604020202020204" pitchFamily="34" charset="0"/>
              </a:rPr>
              <a:t>message</a:t>
            </a:r>
            <a:endParaRPr lang="en-US" sz="800" dirty="0">
              <a:solidFill>
                <a:srgbClr val="000000"/>
              </a:solidFill>
              <a:latin typeface="Arial" panose="020B0604020202020204" pitchFamily="34" charset="0"/>
              <a:cs typeface="Arial" panose="020B0604020202020204" pitchFamily="34" charset="0"/>
            </a:endParaRPr>
          </a:p>
        </p:txBody>
      </p:sp>
      <p:sp>
        <p:nvSpPr>
          <p:cNvPr id="27" name="Rectangle 26"/>
          <p:cNvSpPr/>
          <p:nvPr/>
        </p:nvSpPr>
        <p:spPr>
          <a:xfrm>
            <a:off x="5195521" y="4676880"/>
            <a:ext cx="2386584" cy="927897"/>
          </a:xfrm>
          <a:prstGeom prst="rect">
            <a:avLst/>
          </a:prstGeom>
          <a:solidFill>
            <a:srgbClr val="DDDDDD"/>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8" name="TextBox 27"/>
          <p:cNvSpPr txBox="1"/>
          <p:nvPr/>
        </p:nvSpPr>
        <p:spPr>
          <a:xfrm>
            <a:off x="7180507" y="5592605"/>
            <a:ext cx="715813" cy="215444"/>
          </a:xfrm>
          <a:prstGeom prst="rect">
            <a:avLst/>
          </a:prstGeom>
          <a:noFill/>
        </p:spPr>
        <p:txBody>
          <a:bodyPr wrap="square" rtlCol="0">
            <a:spAutoFit/>
          </a:bodyPr>
          <a:lstStyle/>
          <a:p>
            <a:r>
              <a:rPr lang="en-US" sz="800" dirty="0" smtClean="0">
                <a:solidFill>
                  <a:srgbClr val="000000"/>
                </a:solidFill>
                <a:latin typeface="Arial" panose="020B0604020202020204" pitchFamily="34" charset="0"/>
                <a:cs typeface="Arial" panose="020B0604020202020204" pitchFamily="34" charset="0"/>
              </a:rPr>
              <a:t>send</a:t>
            </a:r>
            <a:endParaRPr lang="en-US" sz="800" dirty="0">
              <a:solidFill>
                <a:srgbClr val="000000"/>
              </a:solidFill>
              <a:latin typeface="Arial" panose="020B0604020202020204" pitchFamily="34" charset="0"/>
              <a:cs typeface="Arial" panose="020B0604020202020204" pitchFamily="34" charset="0"/>
            </a:endParaRPr>
          </a:p>
        </p:txBody>
      </p:sp>
      <p:sp>
        <p:nvSpPr>
          <p:cNvPr id="25" name="Rectangle 24"/>
          <p:cNvSpPr/>
          <p:nvPr/>
        </p:nvSpPr>
        <p:spPr>
          <a:xfrm>
            <a:off x="1091625" y="3257459"/>
            <a:ext cx="4572000" cy="1708160"/>
          </a:xfrm>
          <a:prstGeom prst="rect">
            <a:avLst/>
          </a:prstGeom>
        </p:spPr>
        <p:txBody>
          <a:bodyPr>
            <a:spAutoFit/>
          </a:bodyPr>
          <a:lstStyle/>
          <a:p>
            <a:r>
              <a:rPr lang="en-US" altLang="en-US" sz="1100" b="1" dirty="0" smtClean="0">
                <a:solidFill>
                  <a:srgbClr val="4D4D4D"/>
                </a:solidFill>
                <a:latin typeface="Arial" panose="020B0604020202020204" pitchFamily="34" charset="0"/>
                <a:cs typeface="Arial" panose="020B0604020202020204" pitchFamily="34" charset="0"/>
              </a:rPr>
              <a:t>ANDREW AITCH</a:t>
            </a:r>
          </a:p>
          <a:p>
            <a:r>
              <a:rPr lang="en-US" altLang="en-US" sz="1100" b="1" dirty="0" smtClean="0">
                <a:solidFill>
                  <a:srgbClr val="4D4D4D"/>
                </a:solidFill>
                <a:latin typeface="Arial" panose="020B0604020202020204" pitchFamily="34" charset="0"/>
                <a:cs typeface="Arial" panose="020B0604020202020204" pitchFamily="34" charset="0"/>
              </a:rPr>
              <a:t>photographer</a:t>
            </a:r>
          </a:p>
          <a:p>
            <a:endParaRPr lang="en-US" altLang="en-US" sz="1100" b="1" dirty="0" smtClean="0">
              <a:solidFill>
                <a:srgbClr val="4D4D4D"/>
              </a:solidFill>
              <a:latin typeface="Arial Black" panose="020B0A04020102020204" pitchFamily="34" charset="0"/>
            </a:endParaRPr>
          </a:p>
          <a:p>
            <a:r>
              <a:rPr lang="en-US" altLang="en-US" sz="1050" dirty="0" smtClean="0">
                <a:solidFill>
                  <a:srgbClr val="4D4D4D"/>
                </a:solidFill>
                <a:latin typeface="Arial" panose="020B0604020202020204" pitchFamily="34" charset="0"/>
                <a:cs typeface="Arial" panose="020B0604020202020204" pitchFamily="34" charset="0"/>
              </a:rPr>
              <a:t>9 Vogel Lane</a:t>
            </a:r>
          </a:p>
          <a:p>
            <a:r>
              <a:rPr lang="en-US" altLang="en-US" sz="1050" dirty="0" smtClean="0">
                <a:solidFill>
                  <a:srgbClr val="4D4D4D"/>
                </a:solidFill>
                <a:latin typeface="Arial" panose="020B0604020202020204" pitchFamily="34" charset="0"/>
                <a:cs typeface="Arial" panose="020B0604020202020204" pitchFamily="34" charset="0"/>
              </a:rPr>
              <a:t>Staten Island, New York, 10314 – 2800, USA</a:t>
            </a:r>
          </a:p>
          <a:p>
            <a:r>
              <a:rPr lang="en-US" altLang="en-US" sz="1050" dirty="0" smtClean="0">
                <a:solidFill>
                  <a:srgbClr val="4D4D4D"/>
                </a:solidFill>
                <a:latin typeface="Arial" panose="020B0604020202020204" pitchFamily="34" charset="0"/>
                <a:cs typeface="Arial" panose="020B0604020202020204" pitchFamily="34" charset="0"/>
              </a:rPr>
              <a:t>+ 1 718 815 39 16</a:t>
            </a:r>
          </a:p>
          <a:p>
            <a:r>
              <a:rPr lang="en-US" altLang="en-US" sz="1050" dirty="0" smtClean="0">
                <a:solidFill>
                  <a:srgbClr val="4D4D4D"/>
                </a:solidFill>
                <a:latin typeface="Arial" panose="020B0604020202020204" pitchFamily="34" charset="0"/>
                <a:cs typeface="Arial" panose="020B0604020202020204" pitchFamily="34" charset="0"/>
              </a:rPr>
              <a:t>andrewaitchusa@gmail.com</a:t>
            </a:r>
          </a:p>
          <a:p>
            <a:r>
              <a:rPr lang="en-US" altLang="en-US" sz="1000" dirty="0" smtClean="0"/>
              <a:t>www.andrewaitch.com</a:t>
            </a:r>
            <a:endParaRPr lang="en-US" altLang="en-US" sz="1000" dirty="0" smtClean="0"/>
          </a:p>
          <a:p>
            <a:endParaRPr lang="en-US" altLang="en-US" sz="2000" dirty="0"/>
          </a:p>
        </p:txBody>
      </p:sp>
      <p:sp>
        <p:nvSpPr>
          <p:cNvPr id="26" name="TextBox 25"/>
          <p:cNvSpPr txBox="1"/>
          <p:nvPr/>
        </p:nvSpPr>
        <p:spPr>
          <a:xfrm>
            <a:off x="4508200" y="577485"/>
            <a:ext cx="3179897" cy="3293209"/>
          </a:xfrm>
          <a:prstGeom prst="rect">
            <a:avLst/>
          </a:prstGeom>
          <a:noFill/>
        </p:spPr>
        <p:txBody>
          <a:bodyPr wrap="square" rtlCol="0">
            <a:spAutoFit/>
          </a:bodyPr>
          <a:lstStyle/>
          <a:p>
            <a:r>
              <a:rPr lang="en-US" sz="800" b="1" dirty="0" smtClean="0">
                <a:solidFill>
                  <a:srgbClr val="000000"/>
                </a:solidFill>
                <a:latin typeface="Arial" panose="020B0604020202020204" pitchFamily="34" charset="0"/>
                <a:cs typeface="Arial" panose="020B0604020202020204" pitchFamily="34" charset="0"/>
              </a:rPr>
              <a:t>Prints </a:t>
            </a:r>
            <a:r>
              <a:rPr lang="en-US" sz="800" b="1" dirty="0">
                <a:solidFill>
                  <a:srgbClr val="000000"/>
                </a:solidFill>
                <a:latin typeface="Arial" panose="020B0604020202020204" pitchFamily="34" charset="0"/>
                <a:cs typeface="Arial" panose="020B0604020202020204" pitchFamily="34" charset="0"/>
              </a:rPr>
              <a:t>sales</a:t>
            </a:r>
          </a:p>
          <a:p>
            <a:r>
              <a:rPr lang="en-US" sz="800" dirty="0" smtClean="0">
                <a:solidFill>
                  <a:srgbClr val="000000"/>
                </a:solidFill>
                <a:latin typeface="Arial" panose="020B0604020202020204" pitchFamily="34" charset="0"/>
                <a:cs typeface="Arial" panose="020B0604020202020204" pitchFamily="34" charset="0"/>
              </a:rPr>
              <a:t>   All </a:t>
            </a:r>
            <a:r>
              <a:rPr lang="en-US" sz="800" dirty="0">
                <a:solidFill>
                  <a:srgbClr val="000000"/>
                </a:solidFill>
                <a:latin typeface="Arial" panose="020B0604020202020204" pitchFamily="34" charset="0"/>
                <a:cs typeface="Arial" panose="020B0604020202020204" pitchFamily="34" charset="0"/>
              </a:rPr>
              <a:t>photographs placed on this website </a:t>
            </a:r>
            <a:r>
              <a:rPr lang="en-US" sz="800" dirty="0" smtClean="0">
                <a:solidFill>
                  <a:srgbClr val="000000"/>
                </a:solidFill>
                <a:latin typeface="Arial" panose="020B0604020202020204" pitchFamily="34" charset="0"/>
                <a:cs typeface="Arial" panose="020B0604020202020204" pitchFamily="34" charset="0"/>
              </a:rPr>
              <a:t>are available </a:t>
            </a:r>
            <a:r>
              <a:rPr lang="en-US" sz="800" dirty="0">
                <a:solidFill>
                  <a:srgbClr val="000000"/>
                </a:solidFill>
                <a:latin typeface="Arial" panose="020B0604020202020204" pitchFamily="34" charset="0"/>
                <a:cs typeface="Arial" panose="020B0604020202020204" pitchFamily="34" charset="0"/>
              </a:rPr>
              <a:t>as prints </a:t>
            </a:r>
            <a:r>
              <a:rPr lang="en-US" sz="800" dirty="0" smtClean="0">
                <a:solidFill>
                  <a:srgbClr val="000000"/>
                </a:solidFill>
                <a:latin typeface="Arial" panose="020B0604020202020204" pitchFamily="34" charset="0"/>
                <a:cs typeface="Arial" panose="020B0604020202020204" pitchFamily="34" charset="0"/>
              </a:rPr>
              <a:t> </a:t>
            </a: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in </a:t>
            </a:r>
            <a:r>
              <a:rPr lang="en-US" sz="800" dirty="0" smtClean="0">
                <a:solidFill>
                  <a:srgbClr val="000000"/>
                </a:solidFill>
                <a:latin typeface="Arial" panose="020B0604020202020204" pitchFamily="34" charset="0"/>
                <a:cs typeface="Arial" panose="020B0604020202020204" pitchFamily="34" charset="0"/>
              </a:rPr>
              <a:t>a limited </a:t>
            </a:r>
            <a:r>
              <a:rPr lang="en-US" sz="800" dirty="0" smtClean="0">
                <a:solidFill>
                  <a:srgbClr val="000000"/>
                </a:solidFill>
                <a:latin typeface="Arial" panose="020B0604020202020204" pitchFamily="34" charset="0"/>
                <a:cs typeface="Arial" panose="020B0604020202020204" pitchFamily="34" charset="0"/>
              </a:rPr>
              <a:t>edition.  Each print is </a:t>
            </a:r>
            <a:r>
              <a:rPr lang="en-US" sz="800" dirty="0">
                <a:solidFill>
                  <a:srgbClr val="000000"/>
                </a:solidFill>
                <a:latin typeface="Arial" panose="020B0604020202020204" pitchFamily="34" charset="0"/>
                <a:cs typeface="Arial" panose="020B0604020202020204" pitchFamily="34" charset="0"/>
              </a:rPr>
              <a:t>signed, dated, </a:t>
            </a:r>
            <a:r>
              <a:rPr lang="en-US" sz="800" dirty="0" err="1" smtClean="0">
                <a:solidFill>
                  <a:srgbClr val="000000"/>
                </a:solidFill>
                <a:latin typeface="Arial" panose="020B0604020202020204" pitchFamily="34" charset="0"/>
                <a:cs typeface="Arial" panose="020B0604020202020204" pitchFamily="34" charset="0"/>
              </a:rPr>
              <a:t>editioned</a:t>
            </a:r>
            <a:r>
              <a:rPr lang="en-US" sz="800" dirty="0" smtClean="0">
                <a:solidFill>
                  <a:srgbClr val="000000"/>
                </a:solidFill>
                <a:latin typeface="Arial" panose="020B0604020202020204" pitchFamily="34" charset="0"/>
                <a:cs typeface="Arial" panose="020B0604020202020204" pitchFamily="34" charset="0"/>
              </a:rPr>
              <a:t> and </a:t>
            </a: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sealed.  It was made by myself </a:t>
            </a:r>
            <a:r>
              <a:rPr lang="en-US" sz="800" dirty="0">
                <a:solidFill>
                  <a:srgbClr val="000000"/>
                </a:solidFill>
                <a:latin typeface="Arial" panose="020B0604020202020204" pitchFamily="34" charset="0"/>
                <a:cs typeface="Arial" panose="020B0604020202020204" pitchFamily="34" charset="0"/>
              </a:rPr>
              <a:t>in three versions, according to </a:t>
            </a:r>
            <a:endParaRPr lang="en-US" sz="800" dirty="0" smtClean="0">
              <a:solidFill>
                <a:srgbClr val="000000"/>
              </a:solidFill>
              <a:latin typeface="Arial" panose="020B0604020202020204" pitchFamily="34" charset="0"/>
              <a:cs typeface="Arial" panose="020B0604020202020204" pitchFamily="34" charset="0"/>
            </a:endParaRP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the following sizes: 7x10.5”, 12x18”,14x21”.  An </a:t>
            </a:r>
            <a:r>
              <a:rPr lang="en-US" sz="800" dirty="0">
                <a:solidFill>
                  <a:srgbClr val="000000"/>
                </a:solidFill>
                <a:latin typeface="Arial" panose="020B0604020202020204" pitchFamily="34" charset="0"/>
                <a:cs typeface="Arial" panose="020B0604020202020204" pitchFamily="34" charset="0"/>
              </a:rPr>
              <a:t>additional </a:t>
            </a:r>
            <a:endParaRPr lang="en-US" sz="800" dirty="0" smtClean="0">
              <a:solidFill>
                <a:srgbClr val="000000"/>
              </a:solidFill>
              <a:latin typeface="Arial" panose="020B0604020202020204" pitchFamily="34" charset="0"/>
              <a:cs typeface="Arial" panose="020B0604020202020204" pitchFamily="34" charset="0"/>
            </a:endParaRP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version may also be implemented</a:t>
            </a:r>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on specific sizing require- </a:t>
            </a: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a:t>
            </a:r>
            <a:r>
              <a:rPr lang="en-US" sz="800" dirty="0" err="1" smtClean="0">
                <a:solidFill>
                  <a:srgbClr val="000000"/>
                </a:solidFill>
                <a:latin typeface="Arial" panose="020B0604020202020204" pitchFamily="34" charset="0"/>
                <a:cs typeface="Arial" panose="020B0604020202020204" pitchFamily="34" charset="0"/>
              </a:rPr>
              <a:t>ments</a:t>
            </a:r>
            <a:r>
              <a:rPr lang="en-US" sz="800" dirty="0" smtClean="0">
                <a:solidFill>
                  <a:srgbClr val="000000"/>
                </a:solidFill>
                <a:latin typeface="Arial" panose="020B0604020202020204" pitchFamily="34" charset="0"/>
                <a:cs typeface="Arial" panose="020B0604020202020204" pitchFamily="34" charset="0"/>
              </a:rPr>
              <a:t>.  Ordered photographic images </a:t>
            </a:r>
            <a:r>
              <a:rPr lang="en-US" sz="800" dirty="0">
                <a:solidFill>
                  <a:srgbClr val="000000"/>
                </a:solidFill>
                <a:latin typeface="Arial" panose="020B0604020202020204" pitchFamily="34" charset="0"/>
                <a:cs typeface="Arial" panose="020B0604020202020204" pitchFamily="34" charset="0"/>
              </a:rPr>
              <a:t>can be </a:t>
            </a:r>
            <a:r>
              <a:rPr lang="en-US" sz="800" dirty="0" smtClean="0">
                <a:solidFill>
                  <a:srgbClr val="000000"/>
                </a:solidFill>
                <a:latin typeface="Arial" panose="020B0604020202020204" pitchFamily="34" charset="0"/>
                <a:cs typeface="Arial" panose="020B0604020202020204" pitchFamily="34" charset="0"/>
              </a:rPr>
              <a:t>unmounted, </a:t>
            </a: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matted or matted and framed.  See also the  list </a:t>
            </a:r>
            <a:r>
              <a:rPr lang="en-US" sz="800" dirty="0">
                <a:solidFill>
                  <a:srgbClr val="000000"/>
                </a:solidFill>
                <a:latin typeface="Arial" panose="020B0604020202020204" pitchFamily="34" charset="0"/>
                <a:cs typeface="Arial" panose="020B0604020202020204" pitchFamily="34" charset="0"/>
              </a:rPr>
              <a:t>of </a:t>
            </a:r>
            <a:r>
              <a:rPr lang="en-US" sz="800" dirty="0" smtClean="0">
                <a:solidFill>
                  <a:srgbClr val="000000"/>
                </a:solidFill>
                <a:latin typeface="Arial" panose="020B0604020202020204" pitchFamily="34" charset="0"/>
                <a:cs typeface="Arial" panose="020B0604020202020204" pitchFamily="34" charset="0"/>
              </a:rPr>
              <a:t>my mono-  </a:t>
            </a: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graphs, series and various works in the "author</a:t>
            </a:r>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section of my  </a:t>
            </a: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www, under the “CV” rubric.  Many </a:t>
            </a:r>
            <a:r>
              <a:rPr lang="en-US" sz="800" dirty="0">
                <a:solidFill>
                  <a:srgbClr val="000000"/>
                </a:solidFill>
                <a:latin typeface="Arial" panose="020B0604020202020204" pitchFamily="34" charset="0"/>
                <a:cs typeface="Arial" panose="020B0604020202020204" pitchFamily="34" charset="0"/>
              </a:rPr>
              <a:t>of them </a:t>
            </a:r>
            <a:r>
              <a:rPr lang="en-US" sz="800" dirty="0" smtClean="0">
                <a:solidFill>
                  <a:srgbClr val="000000"/>
                </a:solidFill>
                <a:latin typeface="Arial" panose="020B0604020202020204" pitchFamily="34" charset="0"/>
                <a:cs typeface="Arial" panose="020B0604020202020204" pitchFamily="34" charset="0"/>
              </a:rPr>
              <a:t>are not presented      </a:t>
            </a: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on the pages of my website and can be viewed </a:t>
            </a:r>
            <a:r>
              <a:rPr lang="en-US" sz="800" dirty="0">
                <a:solidFill>
                  <a:srgbClr val="000000"/>
                </a:solidFill>
                <a:latin typeface="Arial" panose="020B0604020202020204" pitchFamily="34" charset="0"/>
                <a:cs typeface="Arial" panose="020B0604020202020204" pitchFamily="34" charset="0"/>
              </a:rPr>
              <a:t>on a special </a:t>
            </a:r>
            <a:r>
              <a:rPr lang="en-US" sz="800" dirty="0" smtClean="0">
                <a:solidFill>
                  <a:srgbClr val="000000"/>
                </a:solidFill>
                <a:latin typeface="Arial" panose="020B0604020202020204" pitchFamily="34" charset="0"/>
                <a:cs typeface="Arial" panose="020B0604020202020204" pitchFamily="34" charset="0"/>
              </a:rPr>
              <a:t> </a:t>
            </a: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request.</a:t>
            </a:r>
            <a:endParaRPr lang="en-US" sz="800" dirty="0">
              <a:solidFill>
                <a:srgbClr val="000000"/>
              </a:solidFill>
              <a:latin typeface="Arial" panose="020B0604020202020204" pitchFamily="34" charset="0"/>
              <a:cs typeface="Arial" panose="020B0604020202020204" pitchFamily="34" charset="0"/>
            </a:endParaRPr>
          </a:p>
          <a:p>
            <a:endParaRPr lang="en-US" sz="800" dirty="0">
              <a:solidFill>
                <a:srgbClr val="000000"/>
              </a:solidFill>
              <a:latin typeface="Arial" panose="020B0604020202020204" pitchFamily="34" charset="0"/>
              <a:cs typeface="Arial" panose="020B0604020202020204" pitchFamily="34" charset="0"/>
            </a:endParaRPr>
          </a:p>
          <a:p>
            <a:r>
              <a:rPr lang="en-US" sz="800" b="1" dirty="0">
                <a:solidFill>
                  <a:srgbClr val="000000"/>
                </a:solidFill>
                <a:latin typeface="Arial" panose="020B0604020202020204" pitchFamily="34" charset="0"/>
                <a:cs typeface="Arial" panose="020B0604020202020204" pitchFamily="34" charset="0"/>
              </a:rPr>
              <a:t>Commission </a:t>
            </a:r>
            <a:r>
              <a:rPr lang="en-US" sz="800" b="1" dirty="0" smtClean="0">
                <a:solidFill>
                  <a:srgbClr val="000000"/>
                </a:solidFill>
                <a:latin typeface="Arial" panose="020B0604020202020204" pitchFamily="34" charset="0"/>
                <a:cs typeface="Arial" panose="020B0604020202020204" pitchFamily="34" charset="0"/>
              </a:rPr>
              <a:t>of a </a:t>
            </a:r>
            <a:r>
              <a:rPr lang="en-US" sz="800" b="1" dirty="0">
                <a:solidFill>
                  <a:srgbClr val="000000"/>
                </a:solidFill>
                <a:latin typeface="Arial" panose="020B0604020202020204" pitchFamily="34" charset="0"/>
                <a:cs typeface="Arial" panose="020B0604020202020204" pitchFamily="34" charset="0"/>
              </a:rPr>
              <a:t>portrait</a:t>
            </a: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It </a:t>
            </a:r>
            <a:r>
              <a:rPr lang="en-US" sz="800" dirty="0">
                <a:solidFill>
                  <a:srgbClr val="000000"/>
                </a:solidFill>
                <a:latin typeface="Arial" panose="020B0604020202020204" pitchFamily="34" charset="0"/>
                <a:cs typeface="Arial" panose="020B0604020202020204" pitchFamily="34" charset="0"/>
              </a:rPr>
              <a:t>can be done in the personal surroundings of a person </a:t>
            </a:r>
            <a:r>
              <a:rPr lang="en-US" sz="800" dirty="0" smtClean="0">
                <a:solidFill>
                  <a:srgbClr val="000000"/>
                </a:solidFill>
                <a:latin typeface="Arial" panose="020B0604020202020204" pitchFamily="34" charset="0"/>
                <a:cs typeface="Arial" panose="020B0604020202020204" pitchFamily="34" charset="0"/>
              </a:rPr>
              <a:t> </a:t>
            </a: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portrayed </a:t>
            </a:r>
            <a:r>
              <a:rPr lang="en-US" sz="800" dirty="0">
                <a:solidFill>
                  <a:srgbClr val="000000"/>
                </a:solidFill>
                <a:latin typeface="Arial" panose="020B0604020202020204" pitchFamily="34" charset="0"/>
                <a:cs typeface="Arial" panose="020B0604020202020204" pitchFamily="34" charset="0"/>
              </a:rPr>
              <a:t>or wherever </a:t>
            </a:r>
            <a:r>
              <a:rPr lang="en-US" sz="800" dirty="0" smtClean="0">
                <a:solidFill>
                  <a:srgbClr val="000000"/>
                </a:solidFill>
                <a:latin typeface="Arial" panose="020B0604020202020204" pitchFamily="34" charset="0"/>
                <a:cs typeface="Arial" panose="020B0604020202020204" pitchFamily="34" charset="0"/>
              </a:rPr>
              <a:t>else he </a:t>
            </a:r>
            <a:r>
              <a:rPr lang="en-US" sz="800" dirty="0">
                <a:solidFill>
                  <a:srgbClr val="000000"/>
                </a:solidFill>
                <a:latin typeface="Arial" panose="020B0604020202020204" pitchFamily="34" charset="0"/>
                <a:cs typeface="Arial" panose="020B0604020202020204" pitchFamily="34" charset="0"/>
              </a:rPr>
              <a:t>or she feels most connected.  </a:t>
            </a:r>
            <a:endParaRPr lang="en-US" sz="800" dirty="0" smtClean="0">
              <a:solidFill>
                <a:srgbClr val="000000"/>
              </a:solidFill>
              <a:latin typeface="Arial" panose="020B0604020202020204" pitchFamily="34" charset="0"/>
              <a:cs typeface="Arial" panose="020B0604020202020204" pitchFamily="34" charset="0"/>
            </a:endParaRP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Their </a:t>
            </a:r>
            <a:r>
              <a:rPr lang="en-US" sz="800" dirty="0">
                <a:solidFill>
                  <a:srgbClr val="000000"/>
                </a:solidFill>
                <a:latin typeface="Arial" panose="020B0604020202020204" pitchFamily="34" charset="0"/>
                <a:cs typeface="Arial" panose="020B0604020202020204" pitchFamily="34" charset="0"/>
              </a:rPr>
              <a:t>portrait can be made using current, digital </a:t>
            </a:r>
            <a:r>
              <a:rPr lang="en-US" sz="800" dirty="0" smtClean="0">
                <a:solidFill>
                  <a:srgbClr val="000000"/>
                </a:solidFill>
                <a:latin typeface="Arial" panose="020B0604020202020204" pitchFamily="34" charset="0"/>
                <a:cs typeface="Arial" panose="020B0604020202020204" pitchFamily="34" charset="0"/>
              </a:rPr>
              <a:t>techniques </a:t>
            </a:r>
            <a:r>
              <a:rPr lang="en-US" sz="800" dirty="0">
                <a:solidFill>
                  <a:srgbClr val="000000"/>
                </a:solidFill>
                <a:latin typeface="Arial" panose="020B0604020202020204" pitchFamily="34" charset="0"/>
                <a:cs typeface="Arial" panose="020B0604020202020204" pitchFamily="34" charset="0"/>
              </a:rPr>
              <a:t>as </a:t>
            </a:r>
            <a:endParaRPr lang="en-US" sz="800" dirty="0" smtClean="0">
              <a:solidFill>
                <a:srgbClr val="000000"/>
              </a:solidFill>
              <a:latin typeface="Arial" panose="020B0604020202020204" pitchFamily="34" charset="0"/>
              <a:cs typeface="Arial" panose="020B0604020202020204" pitchFamily="34" charset="0"/>
            </a:endParaRP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well as others: </a:t>
            </a:r>
            <a:r>
              <a:rPr lang="en-US" sz="800" dirty="0">
                <a:solidFill>
                  <a:srgbClr val="000000"/>
                </a:solidFill>
                <a:latin typeface="Arial" panose="020B0604020202020204" pitchFamily="34" charset="0"/>
                <a:cs typeface="Arial" panose="020B0604020202020204" pitchFamily="34" charset="0"/>
              </a:rPr>
              <a:t>digital painting, photochemical and alternative </a:t>
            </a:r>
            <a:endParaRPr lang="en-US" sz="800" dirty="0" smtClean="0">
              <a:solidFill>
                <a:srgbClr val="000000"/>
              </a:solidFill>
              <a:latin typeface="Arial" panose="020B0604020202020204" pitchFamily="34" charset="0"/>
              <a:cs typeface="Arial" panose="020B0604020202020204" pitchFamily="34" charset="0"/>
            </a:endParaRP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methods</a:t>
            </a:r>
            <a:r>
              <a:rPr lang="en-US" sz="800" dirty="0">
                <a:solidFill>
                  <a:srgbClr val="000000"/>
                </a:solidFill>
                <a:latin typeface="Arial" panose="020B0604020202020204" pitchFamily="34" charset="0"/>
                <a:cs typeface="Arial" panose="020B0604020202020204" pitchFamily="34" charset="0"/>
              </a:rPr>
              <a:t>.  All kinds of sizes can be ordered and </a:t>
            </a:r>
            <a:r>
              <a:rPr lang="en-US" sz="800" dirty="0" smtClean="0">
                <a:solidFill>
                  <a:srgbClr val="000000"/>
                </a:solidFill>
                <a:latin typeface="Arial" panose="020B0604020202020204" pitchFamily="34" charset="0"/>
                <a:cs typeface="Arial" panose="020B0604020202020204" pitchFamily="34" charset="0"/>
              </a:rPr>
              <a:t>delivered  </a:t>
            </a:r>
            <a:endParaRPr lang="en-US" sz="800" dirty="0" smtClean="0">
              <a:solidFill>
                <a:srgbClr val="000000"/>
              </a:solidFill>
              <a:latin typeface="Arial" panose="020B0604020202020204" pitchFamily="34" charset="0"/>
              <a:cs typeface="Arial" panose="020B0604020202020204" pitchFamily="34" charset="0"/>
            </a:endParaRPr>
          </a:p>
          <a:p>
            <a:r>
              <a:rPr lang="en-US" sz="800" dirty="0">
                <a:solidFill>
                  <a:srgbClr val="000000"/>
                </a:solidFill>
                <a:latin typeface="Arial" panose="020B0604020202020204" pitchFamily="34" charset="0"/>
                <a:cs typeface="Arial" panose="020B0604020202020204" pitchFamily="34" charset="0"/>
              </a:rPr>
              <a:t> </a:t>
            </a:r>
            <a:r>
              <a:rPr lang="en-US" sz="800" dirty="0" smtClean="0">
                <a:solidFill>
                  <a:srgbClr val="000000"/>
                </a:solidFill>
                <a:latin typeface="Arial" panose="020B0604020202020204" pitchFamily="34" charset="0"/>
                <a:cs typeface="Arial" panose="020B0604020202020204" pitchFamily="34" charset="0"/>
              </a:rPr>
              <a:t>  unmounted</a:t>
            </a:r>
            <a:r>
              <a:rPr lang="en-US" sz="800" dirty="0">
                <a:solidFill>
                  <a:srgbClr val="000000"/>
                </a:solidFill>
                <a:latin typeface="Arial" panose="020B0604020202020204" pitchFamily="34" charset="0"/>
                <a:cs typeface="Arial" panose="020B0604020202020204" pitchFamily="34" charset="0"/>
              </a:rPr>
              <a:t>, matted or matted and framed.</a:t>
            </a:r>
          </a:p>
          <a:p>
            <a:endParaRPr lang="en-US" sz="800" dirty="0">
              <a:solidFill>
                <a:srgbClr val="000000"/>
              </a:solidFill>
              <a:latin typeface="Arial" panose="020B0604020202020204" pitchFamily="34" charset="0"/>
              <a:cs typeface="Arial" panose="020B0604020202020204" pitchFamily="34" charset="0"/>
            </a:endParaRPr>
          </a:p>
          <a:p>
            <a:r>
              <a:rPr lang="en-US" sz="800" b="1" dirty="0" smtClean="0">
                <a:solidFill>
                  <a:srgbClr val="000000"/>
                </a:solidFill>
                <a:latin typeface="Arial" panose="020B0604020202020204" pitchFamily="34" charset="0"/>
                <a:cs typeface="Arial" panose="020B0604020202020204" pitchFamily="34" charset="0"/>
              </a:rPr>
              <a:t>Other </a:t>
            </a:r>
            <a:r>
              <a:rPr lang="en-US" sz="800" b="1" dirty="0">
                <a:solidFill>
                  <a:srgbClr val="000000"/>
                </a:solidFill>
                <a:latin typeface="Arial" panose="020B0604020202020204" pitchFamily="34" charset="0"/>
                <a:cs typeface="Arial" panose="020B0604020202020204" pitchFamily="34" charset="0"/>
              </a:rPr>
              <a:t>professional enquiries</a:t>
            </a:r>
          </a:p>
          <a:p>
            <a:r>
              <a:rPr lang="en-US" sz="800" dirty="0" smtClean="0">
                <a:solidFill>
                  <a:srgbClr val="000000"/>
                </a:solidFill>
                <a:latin typeface="Arial" panose="020B0604020202020204" pitchFamily="34" charset="0"/>
                <a:cs typeface="Arial" panose="020B0604020202020204" pitchFamily="34" charset="0"/>
              </a:rPr>
              <a:t>   Social </a:t>
            </a:r>
            <a:r>
              <a:rPr lang="en-US" sz="800" dirty="0">
                <a:solidFill>
                  <a:srgbClr val="000000"/>
                </a:solidFill>
                <a:latin typeface="Arial" panose="020B0604020202020204" pitchFamily="34" charset="0"/>
                <a:cs typeface="Arial" panose="020B0604020202020204" pitchFamily="34" charset="0"/>
              </a:rPr>
              <a:t>documentary </a:t>
            </a:r>
            <a:r>
              <a:rPr lang="en-US" sz="800" dirty="0" smtClean="0">
                <a:solidFill>
                  <a:srgbClr val="000000"/>
                </a:solidFill>
                <a:latin typeface="Arial" panose="020B0604020202020204" pitchFamily="34" charset="0"/>
                <a:cs typeface="Arial" panose="020B0604020202020204" pitchFamily="34" charset="0"/>
              </a:rPr>
              <a:t>photography and exhibition design.</a:t>
            </a:r>
            <a:endParaRPr lang="en-US" sz="800" dirty="0">
              <a:solidFill>
                <a:srgbClr val="000000"/>
              </a:solidFill>
              <a:latin typeface="Arial" panose="020B0604020202020204" pitchFamily="34" charset="0"/>
              <a:cs typeface="Arial" panose="020B0604020202020204" pitchFamily="34" charset="0"/>
            </a:endParaRPr>
          </a:p>
          <a:p>
            <a:r>
              <a:rPr lang="en-US" sz="800" dirty="0" smtClean="0">
                <a:solidFill>
                  <a:srgbClr val="000000"/>
                </a:solidFill>
                <a:latin typeface="Arial" panose="020B0604020202020204" pitchFamily="34" charset="0"/>
                <a:cs typeface="Arial" panose="020B0604020202020204" pitchFamily="34" charset="0"/>
              </a:rPr>
              <a:t>   </a:t>
            </a:r>
            <a:endParaRPr lang="en-US" sz="800" dirty="0">
              <a:solidFill>
                <a:srgbClr val="000000"/>
              </a:solidFill>
              <a:latin typeface="Arial" panose="020B0604020202020204" pitchFamily="34" charset="0"/>
              <a:cs typeface="Arial" panose="020B0604020202020204" pitchFamily="34" charset="0"/>
            </a:endParaRPr>
          </a:p>
          <a:p>
            <a:endParaRPr lang="en-US" sz="800" b="1" dirty="0" smtClean="0">
              <a:solidFill>
                <a:srgbClr val="000000"/>
              </a:solidFill>
              <a:latin typeface="Arial" panose="020B0604020202020204" pitchFamily="34" charset="0"/>
              <a:cs typeface="Arial" panose="020B0604020202020204" pitchFamily="34" charset="0"/>
            </a:endParaRPr>
          </a:p>
          <a:p>
            <a:r>
              <a:rPr lang="en-US" sz="800" b="1" dirty="0" smtClean="0">
                <a:solidFill>
                  <a:srgbClr val="000000"/>
                </a:solidFill>
                <a:latin typeface="Arial" panose="020B0604020202020204" pitchFamily="34" charset="0"/>
                <a:cs typeface="Arial" panose="020B0604020202020204" pitchFamily="34" charset="0"/>
              </a:rPr>
              <a:t>For more information, retail prices and order</a:t>
            </a:r>
            <a:r>
              <a:rPr lang="en-US" sz="800" i="1" dirty="0" smtClean="0">
                <a:solidFill>
                  <a:srgbClr val="000000"/>
                </a:solidFill>
                <a:latin typeface="Arial" panose="020B0604020202020204" pitchFamily="34" charset="0"/>
                <a:cs typeface="Arial" panose="020B0604020202020204" pitchFamily="34" charset="0"/>
              </a:rPr>
              <a:t>:</a:t>
            </a:r>
            <a:endParaRPr lang="en-US" sz="800" i="1" dirty="0">
              <a:solidFill>
                <a:srgbClr val="000000"/>
              </a:solidFill>
              <a:latin typeface="Arial" panose="020B0604020202020204" pitchFamily="34" charset="0"/>
              <a:cs typeface="Arial" panose="020B0604020202020204" pitchFamily="34" charset="0"/>
            </a:endParaRPr>
          </a:p>
        </p:txBody>
      </p:sp>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sp>
        <p:nvSpPr>
          <p:cNvPr id="24" name="Rectangle 7"/>
          <p:cNvSpPr>
            <a:spLocks noChangeArrowheads="1"/>
          </p:cNvSpPr>
          <p:nvPr/>
        </p:nvSpPr>
        <p:spPr bwMode="auto">
          <a:xfrm>
            <a:off x="6154271" y="5854490"/>
            <a:ext cx="3200400" cy="214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base">
              <a:spcBef>
                <a:spcPct val="0"/>
              </a:spcBef>
              <a:spcAft>
                <a:spcPct val="0"/>
              </a:spcAft>
            </a:pPr>
            <a:r>
              <a:rPr lang="en-US" altLang="en-US" sz="800" b="1" dirty="0">
                <a:solidFill>
                  <a:srgbClr val="4D4D4D"/>
                </a:solidFill>
                <a:latin typeface="Arial" charset="0"/>
                <a:cs typeface="Arial" charset="0"/>
              </a:rPr>
              <a:t>All rights reserved.  Copyright 1982 – </a:t>
            </a:r>
            <a:r>
              <a:rPr lang="en-US" altLang="en-US" sz="800" b="1" dirty="0" smtClean="0">
                <a:solidFill>
                  <a:srgbClr val="4D4D4D"/>
                </a:solidFill>
                <a:latin typeface="Arial" charset="0"/>
                <a:cs typeface="Arial" charset="0"/>
              </a:rPr>
              <a:t>2018  Andrew AITCH</a:t>
            </a:r>
            <a:endParaRPr lang="en-US" altLang="en-US" sz="800" b="1" dirty="0">
              <a:solidFill>
                <a:srgbClr val="4D4D4D"/>
              </a:solidFill>
              <a:latin typeface="Arial" charset="0"/>
              <a:cs typeface="Arial" charset="0"/>
            </a:endParaRPr>
          </a:p>
        </p:txBody>
      </p:sp>
      <p:sp>
        <p:nvSpPr>
          <p:cNvPr id="29" name="TextBox 28"/>
          <p:cNvSpPr txBox="1"/>
          <p:nvPr/>
        </p:nvSpPr>
        <p:spPr>
          <a:xfrm>
            <a:off x="4713852" y="4423583"/>
            <a:ext cx="715813" cy="215444"/>
          </a:xfrm>
          <a:prstGeom prst="rect">
            <a:avLst/>
          </a:prstGeom>
          <a:noFill/>
        </p:spPr>
        <p:txBody>
          <a:bodyPr wrap="square" rtlCol="0">
            <a:spAutoFit/>
          </a:bodyPr>
          <a:lstStyle/>
          <a:p>
            <a:r>
              <a:rPr lang="en-US" sz="800" dirty="0" smtClean="0">
                <a:solidFill>
                  <a:srgbClr val="000000"/>
                </a:solidFill>
                <a:latin typeface="Arial" panose="020B0604020202020204" pitchFamily="34" charset="0"/>
                <a:cs typeface="Arial" panose="020B0604020202020204" pitchFamily="34" charset="0"/>
              </a:rPr>
              <a:t>subject</a:t>
            </a:r>
            <a:endParaRPr lang="en-US" sz="800" dirty="0">
              <a:solidFill>
                <a:srgbClr val="000000"/>
              </a:solidFill>
              <a:latin typeface="Arial" panose="020B0604020202020204" pitchFamily="34" charset="0"/>
              <a:cs typeface="Arial" panose="020B0604020202020204" pitchFamily="34" charset="0"/>
            </a:endParaRPr>
          </a:p>
        </p:txBody>
      </p:sp>
      <p:sp>
        <p:nvSpPr>
          <p:cNvPr id="11" name="TextBox 10"/>
          <p:cNvSpPr txBox="1"/>
          <p:nvPr/>
        </p:nvSpPr>
        <p:spPr>
          <a:xfrm>
            <a:off x="1094028" y="4859992"/>
            <a:ext cx="1507144" cy="738664"/>
          </a:xfrm>
          <a:prstGeom prst="rect">
            <a:avLst/>
          </a:prstGeom>
          <a:noFill/>
        </p:spPr>
        <p:txBody>
          <a:bodyPr wrap="none" rtlCol="0">
            <a:spAutoFit/>
          </a:bodyPr>
          <a:lstStyle/>
          <a:p>
            <a:r>
              <a:rPr lang="en-US" sz="800" b="1" dirty="0" smtClean="0">
                <a:solidFill>
                  <a:srgbClr val="4D4D4D"/>
                </a:solidFill>
                <a:latin typeface="Arial" panose="020B0604020202020204" pitchFamily="34" charset="0"/>
                <a:cs typeface="Arial" panose="020B0604020202020204" pitchFamily="34" charset="0"/>
              </a:rPr>
              <a:t>ANTOINE TEUTSCH</a:t>
            </a:r>
          </a:p>
          <a:p>
            <a:r>
              <a:rPr lang="en-US" sz="800" b="1" dirty="0" smtClean="0">
                <a:solidFill>
                  <a:srgbClr val="4D4D4D"/>
                </a:solidFill>
                <a:latin typeface="Arial" panose="020B0604020202020204" pitchFamily="34" charset="0"/>
                <a:cs typeface="Arial" panose="020B0604020202020204" pitchFamily="34" charset="0"/>
              </a:rPr>
              <a:t>webmaster</a:t>
            </a:r>
          </a:p>
          <a:p>
            <a:endParaRPr lang="en-US" sz="1000" b="1" dirty="0" smtClean="0">
              <a:solidFill>
                <a:srgbClr val="4D4D4D"/>
              </a:solidFill>
              <a:latin typeface="Arial" panose="020B0604020202020204" pitchFamily="34" charset="0"/>
              <a:cs typeface="Arial" panose="020B0604020202020204" pitchFamily="34" charset="0"/>
            </a:endParaRPr>
          </a:p>
          <a:p>
            <a:r>
              <a:rPr lang="en-US" sz="800" dirty="0" smtClean="0">
                <a:solidFill>
                  <a:srgbClr val="4D4D4D"/>
                </a:solidFill>
                <a:latin typeface="Arial" panose="020B0604020202020204" pitchFamily="34" charset="0"/>
                <a:cs typeface="Arial" panose="020B0604020202020204" pitchFamily="34" charset="0"/>
              </a:rPr>
              <a:t>antoine.teutsch@etu.upmc.fr</a:t>
            </a:r>
          </a:p>
          <a:p>
            <a:endParaRPr lang="en-US" sz="800" dirty="0">
              <a:solidFill>
                <a:srgbClr val="4D4D4D"/>
              </a:solidFill>
              <a:latin typeface="Arial Black" panose="020B0A04020102020204" pitchFamily="34" charset="0"/>
            </a:endParaRPr>
          </a:p>
        </p:txBody>
      </p:sp>
      <p:sp>
        <p:nvSpPr>
          <p:cNvPr id="30"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Tree>
    <p:extLst>
      <p:ext uri="{BB962C8B-B14F-4D97-AF65-F5344CB8AC3E}">
        <p14:creationId xmlns:p14="http://schemas.microsoft.com/office/powerpoint/2010/main" val="37112952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F8F8F8"/>
                </a:solidFill>
                <a:latin typeface="Arial Black" pitchFamily="34" charset="0"/>
              </a:rPr>
              <a:t>portraits   </a:t>
            </a:r>
            <a:r>
              <a:rPr lang="en-US" altLang="en-US" sz="1000" b="1" dirty="0" smtClean="0">
                <a:solidFill>
                  <a:srgbClr val="4D4D4D"/>
                </a:solidFill>
                <a:latin typeface="Arial Black" pitchFamily="34" charset="0"/>
              </a:rPr>
              <a:t>monographs   abstract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62" name="Rectangle 61"/>
          <p:cNvSpPr>
            <a:spLocks noChangeAspect="1"/>
          </p:cNvSpPr>
          <p:nvPr/>
        </p:nvSpPr>
        <p:spPr>
          <a:xfrm>
            <a:off x="4492800" y="515842"/>
            <a:ext cx="3196800" cy="4800600"/>
          </a:xfrm>
          <a:prstGeom prst="rect">
            <a:avLst/>
          </a:prstGeom>
          <a:solidFill>
            <a:srgbClr val="B2B2B2"/>
          </a:solid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0" name="Object 39"/>
          <p:cNvGraphicFramePr>
            <a:graphicFrameLocks noChangeAspect="1"/>
          </p:cNvGraphicFramePr>
          <p:nvPr>
            <p:extLst>
              <p:ext uri="{D42A27DB-BD31-4B8C-83A1-F6EECF244321}">
                <p14:modId xmlns:p14="http://schemas.microsoft.com/office/powerpoint/2010/main" val="1720455705"/>
              </p:ext>
            </p:extLst>
          </p:nvPr>
        </p:nvGraphicFramePr>
        <p:xfrm>
          <a:off x="2760616" y="5400639"/>
          <a:ext cx="301625" cy="454025"/>
        </p:xfrm>
        <a:graphic>
          <a:graphicData uri="http://schemas.openxmlformats.org/presentationml/2006/ole">
            <mc:AlternateContent xmlns:mc="http://schemas.openxmlformats.org/markup-compatibility/2006">
              <mc:Choice xmlns:v="urn:schemas-microsoft-com:vml" Requires="v">
                <p:oleObj spid="_x0000_s22689" name="Image" r:id="rId4" imgW="2194750" imgH="3292125" progId="Photoshop.Image.12">
                  <p:embed/>
                </p:oleObj>
              </mc:Choice>
              <mc:Fallback>
                <p:oleObj name="Image" r:id="rId4" imgW="2194750" imgH="3292125" progId="Photoshop.Image.12">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60616" y="5400639"/>
                        <a:ext cx="301625" cy="454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 name="TextBox 1"/>
          <p:cNvSpPr txBox="1"/>
          <p:nvPr/>
        </p:nvSpPr>
        <p:spPr>
          <a:xfrm>
            <a:off x="4568270" y="624056"/>
            <a:ext cx="3061536" cy="4678204"/>
          </a:xfrm>
          <a:prstGeom prst="rect">
            <a:avLst/>
          </a:prstGeom>
          <a:noFill/>
        </p:spPr>
        <p:txBody>
          <a:bodyPr wrap="square" rtlCol="0">
            <a:spAutoFit/>
          </a:bodyPr>
          <a:lstStyle/>
          <a:p>
            <a:r>
              <a:rPr lang="en-US" altLang="en-US" dirty="0" smtClean="0">
                <a:solidFill>
                  <a:srgbClr val="000000"/>
                </a:solidFill>
                <a:latin typeface="Mistral" panose="03090702030407020403" pitchFamily="66" charset="0"/>
              </a:rPr>
              <a:t>Who Are You?</a:t>
            </a:r>
            <a:endParaRPr lang="en-US" dirty="0" smtClean="0">
              <a:solidFill>
                <a:srgbClr val="000000"/>
              </a:solidFill>
            </a:endParaRPr>
          </a:p>
          <a:p>
            <a:endParaRPr lang="en-US" sz="1000" i="1" dirty="0" smtClean="0">
              <a:solidFill>
                <a:srgbClr val="000000"/>
              </a:solidFill>
            </a:endParaRPr>
          </a:p>
          <a:p>
            <a:endParaRPr lang="en-US" sz="1000"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endParaRPr lang="en-US" sz="1000" b="1" i="1" dirty="0">
              <a:solidFill>
                <a:srgbClr val="000000"/>
              </a:solidFill>
            </a:endParaRPr>
          </a:p>
          <a:p>
            <a:endParaRPr lang="en-US" sz="1000" b="1" i="1" dirty="0" smtClean="0">
              <a:solidFill>
                <a:srgbClr val="000000"/>
              </a:solidFill>
            </a:endParaRPr>
          </a:p>
          <a:p>
            <a:r>
              <a:rPr lang="en-US" sz="1000" b="1" i="1" dirty="0" smtClean="0">
                <a:solidFill>
                  <a:srgbClr val="000000"/>
                </a:solidFill>
              </a:rPr>
              <a:t>Andrew  Aitch</a:t>
            </a:r>
            <a:endParaRPr lang="en-US" sz="1000" b="1" i="1" dirty="0">
              <a:solidFill>
                <a:srgbClr val="000000"/>
              </a:solidFill>
            </a:endParaRPr>
          </a:p>
        </p:txBody>
      </p:sp>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cxnSp>
        <p:nvCxnSpPr>
          <p:cNvPr id="34" name="Straight Connector 33"/>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7"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8" name="Isosceles Triangle 37"/>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a:solidFill>
                  <a:srgbClr val="F8F8F8"/>
                </a:solidFill>
              </a:rPr>
              <a:t>Who Are You?</a:t>
            </a:r>
          </a:p>
          <a:p>
            <a:pPr eaLnBrk="1" hangingPunct="1">
              <a:lnSpc>
                <a:spcPct val="150000"/>
              </a:lnSpc>
            </a:pPr>
            <a:r>
              <a:rPr lang="en-US" altLang="en-US" sz="900" b="1" i="1" dirty="0" smtClean="0">
                <a:solidFill>
                  <a:srgbClr val="4D4D4D"/>
                </a:solidFill>
              </a:rPr>
              <a:t>New York’s Children</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By Marry, Be Happy</a:t>
            </a:r>
            <a:endParaRPr lang="en-US" altLang="en-US" sz="900" b="1" i="1" dirty="0">
              <a:solidFill>
                <a:srgbClr val="4D4D4D"/>
              </a:solidFill>
            </a:endParaRPr>
          </a:p>
          <a:p>
            <a:pPr eaLnBrk="1" hangingPunct="1">
              <a:lnSpc>
                <a:spcPct val="150000"/>
              </a:lnSpc>
            </a:pPr>
            <a:r>
              <a:rPr lang="en-US" altLang="en-US" sz="900" b="1" i="1" dirty="0">
                <a:solidFill>
                  <a:srgbClr val="4D4D4D"/>
                </a:solidFill>
              </a:rPr>
              <a:t>But, if you had </a:t>
            </a:r>
            <a:r>
              <a:rPr lang="en-US" altLang="en-US" sz="900" b="1" i="1" dirty="0" smtClean="0">
                <a:solidFill>
                  <a:srgbClr val="4D4D4D"/>
                </a:solidFill>
              </a:rPr>
              <a:t>it, </a:t>
            </a:r>
            <a:r>
              <a:rPr lang="en-US" altLang="en-US" sz="900" b="1" i="1" dirty="0">
                <a:solidFill>
                  <a:srgbClr val="4D4D4D"/>
                </a:solidFill>
              </a:rPr>
              <a:t>you would give it </a:t>
            </a:r>
            <a:r>
              <a:rPr lang="en-US" altLang="en-US" sz="900" b="1" i="1" dirty="0" smtClean="0">
                <a:solidFill>
                  <a:srgbClr val="4D4D4D"/>
                </a:solidFill>
              </a:rPr>
              <a:t>to me</a:t>
            </a:r>
            <a:r>
              <a:rPr lang="en-US" altLang="en-US" sz="900" b="1" i="1" dirty="0">
                <a:solidFill>
                  <a:srgbClr val="4D4D4D"/>
                </a:solidFill>
              </a:rPr>
              <a:t>?</a:t>
            </a:r>
          </a:p>
          <a:p>
            <a:pPr eaLnBrk="1" hangingPunct="1">
              <a:lnSpc>
                <a:spcPct val="150000"/>
              </a:lnSpc>
            </a:pPr>
            <a:r>
              <a:rPr lang="en-US" altLang="en-US" sz="900" b="1" i="1" dirty="0" smtClean="0">
                <a:solidFill>
                  <a:srgbClr val="4D4D4D"/>
                </a:solidFill>
              </a:rPr>
              <a:t>Diverse</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32199551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F8F8F8"/>
                </a:solidFill>
                <a:latin typeface="Arial Black" pitchFamily="34" charset="0"/>
              </a:rPr>
              <a:t>portraits   </a:t>
            </a:r>
            <a:r>
              <a:rPr lang="en-US" altLang="en-US" sz="1000" b="1" dirty="0" smtClean="0">
                <a:solidFill>
                  <a:srgbClr val="4D4D4D"/>
                </a:solidFill>
                <a:latin typeface="Arial Black" pitchFamily="34" charset="0"/>
              </a:rPr>
              <a:t>monographs   abstract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7007588" y="5423207"/>
            <a:ext cx="1597025" cy="457200"/>
            <a:chOff x="4352" y="3312"/>
            <a:chExt cx="1006" cy="288"/>
          </a:xfrm>
        </p:grpSpPr>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32"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cxnSp>
        <p:nvCxnSpPr>
          <p:cNvPr id="33" name="Straight Connector 32"/>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4"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7" name="Isosceles Triangle 36"/>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Isosceles Triangle 37"/>
          <p:cNvSpPr/>
          <p:nvPr/>
        </p:nvSpPr>
        <p:spPr>
          <a:xfrm rot="16200000">
            <a:off x="6792522" y="565714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Who Are You?</a:t>
            </a:r>
            <a:endParaRPr lang="en-US" altLang="en-US" sz="900" b="1" i="1" dirty="0">
              <a:solidFill>
                <a:srgbClr val="4D4D4D"/>
              </a:solidFill>
            </a:endParaRPr>
          </a:p>
          <a:p>
            <a:pPr eaLnBrk="1" hangingPunct="1">
              <a:lnSpc>
                <a:spcPct val="150000"/>
              </a:lnSpc>
            </a:pPr>
            <a:r>
              <a:rPr lang="en-US" altLang="en-US" sz="900" b="1" i="1" dirty="0" smtClean="0">
                <a:solidFill>
                  <a:srgbClr val="F8F8F8"/>
                </a:solidFill>
              </a:rPr>
              <a:t>New York’s Children</a:t>
            </a:r>
            <a:endParaRPr lang="en-US" altLang="en-US" sz="900" b="1" i="1" dirty="0">
              <a:solidFill>
                <a:srgbClr val="F8F8F8"/>
              </a:solidFill>
            </a:endParaRPr>
          </a:p>
          <a:p>
            <a:pPr eaLnBrk="1" hangingPunct="1">
              <a:lnSpc>
                <a:spcPct val="150000"/>
              </a:lnSpc>
            </a:pPr>
            <a:r>
              <a:rPr lang="en-US" altLang="en-US" sz="900" b="1" i="1" dirty="0" smtClean="0">
                <a:solidFill>
                  <a:srgbClr val="4D4D4D"/>
                </a:solidFill>
              </a:rPr>
              <a:t>By Marry, Be Happy</a:t>
            </a:r>
            <a:endParaRPr lang="en-US" altLang="en-US" sz="900" b="1" i="1" dirty="0">
              <a:solidFill>
                <a:srgbClr val="4D4D4D"/>
              </a:solidFill>
            </a:endParaRPr>
          </a:p>
          <a:p>
            <a:pPr eaLnBrk="1" hangingPunct="1">
              <a:lnSpc>
                <a:spcPct val="150000"/>
              </a:lnSpc>
            </a:pPr>
            <a:r>
              <a:rPr lang="en-US" altLang="en-US" sz="900" b="1" i="1" dirty="0">
                <a:solidFill>
                  <a:srgbClr val="4D4D4D"/>
                </a:solidFill>
              </a:rPr>
              <a:t>But, if you had </a:t>
            </a:r>
            <a:r>
              <a:rPr lang="en-US" altLang="en-US" sz="900" b="1" i="1" dirty="0" smtClean="0">
                <a:solidFill>
                  <a:srgbClr val="4D4D4D"/>
                </a:solidFill>
              </a:rPr>
              <a:t>it, </a:t>
            </a:r>
            <a:r>
              <a:rPr lang="en-US" altLang="en-US" sz="900" b="1" i="1" dirty="0">
                <a:solidFill>
                  <a:srgbClr val="4D4D4D"/>
                </a:solidFill>
              </a:rPr>
              <a:t>you would give it </a:t>
            </a:r>
            <a:r>
              <a:rPr lang="en-US" altLang="en-US" sz="900" b="1" i="1" dirty="0" smtClean="0">
                <a:solidFill>
                  <a:srgbClr val="4D4D4D"/>
                </a:solidFill>
              </a:rPr>
              <a:t>to me</a:t>
            </a:r>
            <a:r>
              <a:rPr lang="en-US" altLang="en-US" sz="900" b="1" i="1" dirty="0">
                <a:solidFill>
                  <a:srgbClr val="4D4D4D"/>
                </a:solidFill>
              </a:rPr>
              <a:t>?</a:t>
            </a:r>
          </a:p>
          <a:p>
            <a:pPr eaLnBrk="1" hangingPunct="1">
              <a:lnSpc>
                <a:spcPct val="150000"/>
              </a:lnSpc>
            </a:pPr>
            <a:r>
              <a:rPr lang="en-US" altLang="en-US" sz="900" b="1" i="1" dirty="0" smtClean="0">
                <a:solidFill>
                  <a:srgbClr val="4D4D4D"/>
                </a:solidFill>
              </a:rPr>
              <a:t>Diverse</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32381242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F8F8F8"/>
                </a:solidFill>
                <a:latin typeface="Arial Black" pitchFamily="34" charset="0"/>
              </a:rPr>
              <a:t>portraits   </a:t>
            </a:r>
            <a:r>
              <a:rPr lang="en-US" altLang="en-US" sz="1000" b="1" dirty="0" smtClean="0">
                <a:solidFill>
                  <a:srgbClr val="4D4D4D"/>
                </a:solidFill>
                <a:latin typeface="Arial Black" pitchFamily="34" charset="0"/>
              </a:rPr>
              <a:t>monographs   abstract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32"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Object 1"/>
          <p:cNvGraphicFramePr>
            <a:graphicFrameLocks noChangeAspect="1"/>
          </p:cNvGraphicFramePr>
          <p:nvPr>
            <p:extLst>
              <p:ext uri="{D42A27DB-BD31-4B8C-83A1-F6EECF244321}">
                <p14:modId xmlns:p14="http://schemas.microsoft.com/office/powerpoint/2010/main" val="3500756358"/>
              </p:ext>
            </p:extLst>
          </p:nvPr>
        </p:nvGraphicFramePr>
        <p:xfrm>
          <a:off x="2789191" y="5404370"/>
          <a:ext cx="301625" cy="452438"/>
        </p:xfrm>
        <a:graphic>
          <a:graphicData uri="http://schemas.openxmlformats.org/presentationml/2006/ole">
            <mc:AlternateContent xmlns:mc="http://schemas.openxmlformats.org/markup-compatibility/2006">
              <mc:Choice xmlns:v="urn:schemas-microsoft-com:vml" Requires="v">
                <p:oleObj spid="_x0000_s39047" name="Image" r:id="rId4" imgW="2196825" imgH="3288889" progId="Photoshop.Image.12">
                  <p:embed/>
                </p:oleObj>
              </mc:Choice>
              <mc:Fallback>
                <p:oleObj name="Image" r:id="rId4" imgW="2196825" imgH="3288889" progId="Photoshop.Image.12">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89191" y="5404370"/>
                        <a:ext cx="301625" cy="452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cxnSp>
        <p:nvCxnSpPr>
          <p:cNvPr id="33" name="Straight Connector 32"/>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4"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7" name="Isosceles Triangle 36"/>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Isosceles Triangle 37"/>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smtClean="0">
                <a:solidFill>
                  <a:srgbClr val="4D4D4D"/>
                </a:solidFill>
              </a:rPr>
              <a:t>Who Are You?</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New York’s Children</a:t>
            </a:r>
            <a:endParaRPr lang="en-US" altLang="en-US" sz="900" b="1" i="1" dirty="0">
              <a:solidFill>
                <a:srgbClr val="4D4D4D"/>
              </a:solidFill>
            </a:endParaRPr>
          </a:p>
          <a:p>
            <a:pPr eaLnBrk="1" hangingPunct="1">
              <a:lnSpc>
                <a:spcPct val="150000"/>
              </a:lnSpc>
            </a:pPr>
            <a:r>
              <a:rPr lang="en-US" altLang="en-US" sz="900" b="1" i="1" dirty="0" smtClean="0">
                <a:solidFill>
                  <a:srgbClr val="F8F8F8"/>
                </a:solidFill>
              </a:rPr>
              <a:t>By Marry, Be Happy</a:t>
            </a:r>
            <a:endParaRPr lang="en-US" altLang="en-US" sz="900" b="1" i="1" dirty="0">
              <a:solidFill>
                <a:srgbClr val="F8F8F8"/>
              </a:solidFill>
            </a:endParaRPr>
          </a:p>
          <a:p>
            <a:pPr eaLnBrk="1" hangingPunct="1">
              <a:lnSpc>
                <a:spcPct val="150000"/>
              </a:lnSpc>
            </a:pPr>
            <a:r>
              <a:rPr lang="en-US" altLang="en-US" sz="900" b="1" i="1" dirty="0">
                <a:solidFill>
                  <a:srgbClr val="4D4D4D"/>
                </a:solidFill>
              </a:rPr>
              <a:t>But, if you had </a:t>
            </a:r>
            <a:r>
              <a:rPr lang="en-US" altLang="en-US" sz="900" b="1" i="1" dirty="0" smtClean="0">
                <a:solidFill>
                  <a:srgbClr val="4D4D4D"/>
                </a:solidFill>
              </a:rPr>
              <a:t>it, </a:t>
            </a:r>
            <a:r>
              <a:rPr lang="en-US" altLang="en-US" sz="900" b="1" i="1" dirty="0">
                <a:solidFill>
                  <a:srgbClr val="4D4D4D"/>
                </a:solidFill>
              </a:rPr>
              <a:t>you would give it </a:t>
            </a:r>
            <a:r>
              <a:rPr lang="en-US" altLang="en-US" sz="900" b="1" i="1" dirty="0" smtClean="0">
                <a:solidFill>
                  <a:srgbClr val="4D4D4D"/>
                </a:solidFill>
              </a:rPr>
              <a:t>to me</a:t>
            </a:r>
            <a:r>
              <a:rPr lang="en-US" altLang="en-US" sz="900" b="1" i="1" dirty="0">
                <a:solidFill>
                  <a:srgbClr val="4D4D4D"/>
                </a:solidFill>
              </a:rPr>
              <a:t>?</a:t>
            </a:r>
          </a:p>
          <a:p>
            <a:pPr eaLnBrk="1" hangingPunct="1">
              <a:lnSpc>
                <a:spcPct val="150000"/>
              </a:lnSpc>
            </a:pPr>
            <a:r>
              <a:rPr lang="en-US" altLang="en-US" sz="900" b="1" i="1" dirty="0" smtClean="0">
                <a:solidFill>
                  <a:srgbClr val="4D4D4D"/>
                </a:solidFill>
              </a:rPr>
              <a:t>Diverse</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10902885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F8F8F8"/>
                </a:solidFill>
                <a:latin typeface="Arial Black" pitchFamily="34" charset="0"/>
              </a:rPr>
              <a:t>portraits   </a:t>
            </a:r>
            <a:r>
              <a:rPr lang="en-US" altLang="en-US" sz="1000" b="1" dirty="0" smtClean="0">
                <a:solidFill>
                  <a:srgbClr val="4D4D4D"/>
                </a:solidFill>
                <a:latin typeface="Arial Black" pitchFamily="34" charset="0"/>
              </a:rPr>
              <a:t>monographs   abstract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3749630" y="5398404"/>
            <a:ext cx="4843463" cy="457200"/>
            <a:chOff x="2307" y="3312"/>
            <a:chExt cx="305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32"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Object 1"/>
          <p:cNvGraphicFramePr>
            <a:graphicFrameLocks noChangeAspect="1"/>
          </p:cNvGraphicFramePr>
          <p:nvPr>
            <p:extLst>
              <p:ext uri="{D42A27DB-BD31-4B8C-83A1-F6EECF244321}">
                <p14:modId xmlns:p14="http://schemas.microsoft.com/office/powerpoint/2010/main" val="345127298"/>
              </p:ext>
            </p:extLst>
          </p:nvPr>
        </p:nvGraphicFramePr>
        <p:xfrm>
          <a:off x="4077226" y="5402465"/>
          <a:ext cx="301625" cy="452438"/>
        </p:xfrm>
        <a:graphic>
          <a:graphicData uri="http://schemas.openxmlformats.org/presentationml/2006/ole">
            <mc:AlternateContent xmlns:mc="http://schemas.openxmlformats.org/markup-compatibility/2006">
              <mc:Choice xmlns:v="urn:schemas-microsoft-com:vml" Requires="v">
                <p:oleObj spid="_x0000_s40072" name="Image" r:id="rId4" imgW="2196825" imgH="3288889" progId="Photoshop.Image.12">
                  <p:embed/>
                </p:oleObj>
              </mc:Choice>
              <mc:Fallback>
                <p:oleObj name="Image" r:id="rId4" imgW="2196825" imgH="3288889" progId="Photoshop.Image.12">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77226" y="5402465"/>
                        <a:ext cx="301625" cy="452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cxnSp>
        <p:nvCxnSpPr>
          <p:cNvPr id="33" name="Straight Connector 32"/>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4"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7" name="Isosceles Triangle 36"/>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Isosceles Triangle 37"/>
          <p:cNvSpPr/>
          <p:nvPr/>
        </p:nvSpPr>
        <p:spPr>
          <a:xfrm rot="16200000">
            <a:off x="3526632" y="5655236"/>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a:solidFill>
                  <a:srgbClr val="4D4D4D"/>
                </a:solidFill>
              </a:rPr>
              <a:t>Who Are You?</a:t>
            </a:r>
          </a:p>
          <a:p>
            <a:pPr eaLnBrk="1" hangingPunct="1">
              <a:lnSpc>
                <a:spcPct val="150000"/>
              </a:lnSpc>
            </a:pPr>
            <a:r>
              <a:rPr lang="en-US" altLang="en-US" sz="900" b="1" i="1" dirty="0" smtClean="0">
                <a:solidFill>
                  <a:srgbClr val="4D4D4D"/>
                </a:solidFill>
              </a:rPr>
              <a:t>New York’s Children</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By Marry, Be Happy</a:t>
            </a:r>
            <a:endParaRPr lang="en-US" altLang="en-US" sz="900" b="1" i="1" dirty="0">
              <a:solidFill>
                <a:srgbClr val="4D4D4D"/>
              </a:solidFill>
            </a:endParaRPr>
          </a:p>
          <a:p>
            <a:pPr eaLnBrk="1" hangingPunct="1">
              <a:lnSpc>
                <a:spcPct val="150000"/>
              </a:lnSpc>
            </a:pPr>
            <a:r>
              <a:rPr lang="en-US" altLang="en-US" sz="900" b="1" i="1" dirty="0">
                <a:solidFill>
                  <a:srgbClr val="FFFFFF"/>
                </a:solidFill>
              </a:rPr>
              <a:t>But, if you had </a:t>
            </a:r>
            <a:r>
              <a:rPr lang="en-US" altLang="en-US" sz="900" b="1" i="1" dirty="0" smtClean="0">
                <a:solidFill>
                  <a:srgbClr val="FFFFFF"/>
                </a:solidFill>
              </a:rPr>
              <a:t>it, </a:t>
            </a:r>
            <a:r>
              <a:rPr lang="en-US" altLang="en-US" sz="900" b="1" i="1" dirty="0">
                <a:solidFill>
                  <a:srgbClr val="FFFFFF"/>
                </a:solidFill>
              </a:rPr>
              <a:t>you would give it </a:t>
            </a:r>
            <a:r>
              <a:rPr lang="en-US" altLang="en-US" sz="900" b="1" i="1" dirty="0" smtClean="0">
                <a:solidFill>
                  <a:srgbClr val="FFFFFF"/>
                </a:solidFill>
              </a:rPr>
              <a:t>to me</a:t>
            </a:r>
            <a:r>
              <a:rPr lang="en-US" altLang="en-US" sz="900" b="1" i="1" dirty="0">
                <a:solidFill>
                  <a:srgbClr val="FFFFFF"/>
                </a:solidFill>
              </a:rPr>
              <a:t>?</a:t>
            </a:r>
          </a:p>
          <a:p>
            <a:pPr eaLnBrk="1" hangingPunct="1">
              <a:lnSpc>
                <a:spcPct val="150000"/>
              </a:lnSpc>
            </a:pPr>
            <a:r>
              <a:rPr lang="en-US" altLang="en-US" sz="900" b="1" i="1" dirty="0" smtClean="0">
                <a:solidFill>
                  <a:srgbClr val="4D4D4D"/>
                </a:solidFill>
              </a:rPr>
              <a:t>Diverse</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10902885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F8F8F8"/>
                </a:solidFill>
                <a:latin typeface="Arial Black" pitchFamily="34" charset="0"/>
              </a:rPr>
              <a:t>portraits   </a:t>
            </a:r>
            <a:r>
              <a:rPr lang="en-US" altLang="en-US" sz="1000" b="1" dirty="0" smtClean="0">
                <a:solidFill>
                  <a:srgbClr val="4D4D4D"/>
                </a:solidFill>
                <a:latin typeface="Arial Black" pitchFamily="34" charset="0"/>
              </a:rPr>
              <a:t>monographs   abstract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32"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Object 1"/>
          <p:cNvGraphicFramePr>
            <a:graphicFrameLocks noChangeAspect="1"/>
          </p:cNvGraphicFramePr>
          <p:nvPr>
            <p:extLst>
              <p:ext uri="{D42A27DB-BD31-4B8C-83A1-F6EECF244321}">
                <p14:modId xmlns:p14="http://schemas.microsoft.com/office/powerpoint/2010/main" val="3500756358"/>
              </p:ext>
            </p:extLst>
          </p:nvPr>
        </p:nvGraphicFramePr>
        <p:xfrm>
          <a:off x="2789191" y="5404370"/>
          <a:ext cx="301625" cy="452438"/>
        </p:xfrm>
        <a:graphic>
          <a:graphicData uri="http://schemas.openxmlformats.org/presentationml/2006/ole">
            <mc:AlternateContent xmlns:mc="http://schemas.openxmlformats.org/markup-compatibility/2006">
              <mc:Choice xmlns:v="urn:schemas-microsoft-com:vml" Requires="v">
                <p:oleObj spid="_x0000_s41096" name="Image" r:id="rId4" imgW="2196825" imgH="3288889" progId="Photoshop.Image.12">
                  <p:embed/>
                </p:oleObj>
              </mc:Choice>
              <mc:Fallback>
                <p:oleObj name="Image" r:id="rId4" imgW="2196825" imgH="3288889" progId="Photoshop.Image.12">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89191" y="5404370"/>
                        <a:ext cx="301625" cy="452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cxnSp>
        <p:nvCxnSpPr>
          <p:cNvPr id="33" name="Straight Connector 32"/>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4"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7" name="Isosceles Triangle 36"/>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Isosceles Triangle 37"/>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a:solidFill>
                  <a:srgbClr val="4D4D4D"/>
                </a:solidFill>
              </a:rPr>
              <a:t>Who Are You?</a:t>
            </a:r>
          </a:p>
          <a:p>
            <a:pPr eaLnBrk="1" hangingPunct="1">
              <a:lnSpc>
                <a:spcPct val="150000"/>
              </a:lnSpc>
            </a:pPr>
            <a:r>
              <a:rPr lang="en-US" altLang="en-US" sz="900" b="1" i="1" dirty="0" smtClean="0">
                <a:solidFill>
                  <a:srgbClr val="4D4D4D"/>
                </a:solidFill>
              </a:rPr>
              <a:t>New York’s Children</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By Marry, Be Happy</a:t>
            </a:r>
            <a:endParaRPr lang="en-US" altLang="en-US" sz="900" b="1" i="1" dirty="0">
              <a:solidFill>
                <a:srgbClr val="4D4D4D"/>
              </a:solidFill>
            </a:endParaRPr>
          </a:p>
          <a:p>
            <a:pPr eaLnBrk="1" hangingPunct="1">
              <a:lnSpc>
                <a:spcPct val="150000"/>
              </a:lnSpc>
            </a:pPr>
            <a:r>
              <a:rPr lang="en-US" altLang="en-US" sz="900" b="1" i="1" dirty="0">
                <a:solidFill>
                  <a:srgbClr val="4D4D4D"/>
                </a:solidFill>
              </a:rPr>
              <a:t>But, if you had </a:t>
            </a:r>
            <a:r>
              <a:rPr lang="en-US" altLang="en-US" sz="900" b="1" i="1" dirty="0" smtClean="0">
                <a:solidFill>
                  <a:srgbClr val="4D4D4D"/>
                </a:solidFill>
              </a:rPr>
              <a:t>it, </a:t>
            </a:r>
            <a:r>
              <a:rPr lang="en-US" altLang="en-US" sz="900" b="1" i="1" dirty="0">
                <a:solidFill>
                  <a:srgbClr val="4D4D4D"/>
                </a:solidFill>
              </a:rPr>
              <a:t>you would give it </a:t>
            </a:r>
            <a:r>
              <a:rPr lang="en-US" altLang="en-US" sz="900" b="1" i="1" dirty="0" smtClean="0">
                <a:solidFill>
                  <a:srgbClr val="4D4D4D"/>
                </a:solidFill>
              </a:rPr>
              <a:t>to me</a:t>
            </a:r>
            <a:r>
              <a:rPr lang="en-US" altLang="en-US" sz="900" b="1" i="1" dirty="0">
                <a:solidFill>
                  <a:srgbClr val="4D4D4D"/>
                </a:solidFill>
              </a:rPr>
              <a:t>?</a:t>
            </a:r>
          </a:p>
          <a:p>
            <a:pPr eaLnBrk="1" hangingPunct="1">
              <a:lnSpc>
                <a:spcPct val="150000"/>
              </a:lnSpc>
            </a:pPr>
            <a:r>
              <a:rPr lang="en-US" altLang="en-US" sz="900" b="1" i="1" dirty="0" smtClean="0">
                <a:solidFill>
                  <a:srgbClr val="FFFFFF"/>
                </a:solidFill>
              </a:rPr>
              <a:t>Diverse</a:t>
            </a: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10902885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885" y="123896"/>
            <a:ext cx="762453" cy="292388"/>
          </a:xfrm>
          <a:prstGeom prst="rect">
            <a:avLst/>
          </a:prstGeom>
        </p:spPr>
        <p:txBody>
          <a:bodyPr wrap="none">
            <a:spAutoFit/>
          </a:bodyPr>
          <a:lstStyle/>
          <a:p>
            <a:r>
              <a:rPr lang="en-US" altLang="en-US" sz="1300" b="1" dirty="0" smtClean="0">
                <a:solidFill>
                  <a:srgbClr val="4D4D4D"/>
                </a:solidFill>
                <a:latin typeface="Arial Black" pitchFamily="34" charset="0"/>
              </a:rPr>
              <a:t>AITCH</a:t>
            </a:r>
            <a:endParaRPr lang="en-US" altLang="en-US" sz="1300" b="1" dirty="0">
              <a:solidFill>
                <a:srgbClr val="4D4D4D"/>
              </a:solidFill>
              <a:latin typeface="Arial Black" pitchFamily="34" charset="0"/>
            </a:endParaRPr>
          </a:p>
        </p:txBody>
      </p:sp>
      <p:sp>
        <p:nvSpPr>
          <p:cNvPr id="4" name="Line 5"/>
          <p:cNvSpPr>
            <a:spLocks noChangeShapeType="1"/>
          </p:cNvSpPr>
          <p:nvPr/>
        </p:nvSpPr>
        <p:spPr bwMode="auto">
          <a:xfrm>
            <a:off x="240030" y="424371"/>
            <a:ext cx="8683625" cy="0"/>
          </a:xfrm>
          <a:prstGeom prst="line">
            <a:avLst/>
          </a:prstGeom>
          <a:noFill/>
          <a:ln w="9525">
            <a:solidFill>
              <a:srgbClr val="4D4D4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Rectangle 6"/>
          <p:cNvSpPr/>
          <p:nvPr/>
        </p:nvSpPr>
        <p:spPr>
          <a:xfrm>
            <a:off x="3982978" y="135979"/>
            <a:ext cx="5139308" cy="253916"/>
          </a:xfrm>
          <a:prstGeom prst="rect">
            <a:avLst/>
          </a:prstGeom>
        </p:spPr>
        <p:txBody>
          <a:bodyPr wrap="square">
            <a:spAutoFit/>
          </a:bodyPr>
          <a:lstStyle/>
          <a:p>
            <a:r>
              <a:rPr lang="en-US" altLang="en-US" sz="1000" b="1" dirty="0" smtClean="0">
                <a:solidFill>
                  <a:srgbClr val="F8F8F8"/>
                </a:solidFill>
                <a:latin typeface="Arial Black" pitchFamily="34" charset="0"/>
              </a:rPr>
              <a:t>portraits   </a:t>
            </a:r>
            <a:r>
              <a:rPr lang="en-US" altLang="en-US" sz="1000" b="1" dirty="0" smtClean="0">
                <a:solidFill>
                  <a:srgbClr val="4D4D4D"/>
                </a:solidFill>
                <a:latin typeface="Arial Black" pitchFamily="34" charset="0"/>
              </a:rPr>
              <a:t>monographs   abstract   upcoming   author   contact   home</a:t>
            </a:r>
            <a:endParaRPr lang="en-US" altLang="en-US" sz="1000" b="1" dirty="0">
              <a:solidFill>
                <a:srgbClr val="4D4D4D"/>
              </a:solidFill>
              <a:latin typeface="Arial Black" pitchFamily="34" charset="0"/>
            </a:endParaRPr>
          </a:p>
        </p:txBody>
      </p:sp>
      <p:grpSp>
        <p:nvGrpSpPr>
          <p:cNvPr id="11" name="Group 30"/>
          <p:cNvGrpSpPr>
            <a:grpSpLocks/>
          </p:cNvGrpSpPr>
          <p:nvPr/>
        </p:nvGrpSpPr>
        <p:grpSpPr bwMode="auto">
          <a:xfrm>
            <a:off x="2098629" y="5398404"/>
            <a:ext cx="6494462" cy="457200"/>
            <a:chOff x="1267" y="3312"/>
            <a:chExt cx="4091" cy="288"/>
          </a:xfrm>
        </p:grpSpPr>
        <p:sp>
          <p:nvSpPr>
            <p:cNvPr id="12" name="Rectangle 31"/>
            <p:cNvSpPr>
              <a:spLocks noChangeAspect="1" noChangeArrowheads="1"/>
            </p:cNvSpPr>
            <p:nvPr/>
          </p:nvSpPr>
          <p:spPr bwMode="auto">
            <a:xfrm>
              <a:off x="251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3" name="Rectangle 32"/>
            <p:cNvSpPr>
              <a:spLocks noChangeAspect="1" noChangeArrowheads="1"/>
            </p:cNvSpPr>
            <p:nvPr/>
          </p:nvSpPr>
          <p:spPr bwMode="auto">
            <a:xfrm>
              <a:off x="271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4" name="Rectangle 33"/>
            <p:cNvSpPr>
              <a:spLocks noChangeAspect="1" noChangeArrowheads="1"/>
            </p:cNvSpPr>
            <p:nvPr/>
          </p:nvSpPr>
          <p:spPr bwMode="auto">
            <a:xfrm>
              <a:off x="312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5" name="Rectangle 34"/>
            <p:cNvSpPr>
              <a:spLocks noChangeAspect="1" noChangeArrowheads="1"/>
            </p:cNvSpPr>
            <p:nvPr/>
          </p:nvSpPr>
          <p:spPr bwMode="auto">
            <a:xfrm>
              <a:off x="2923"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6" name="Rectangle 35"/>
            <p:cNvSpPr>
              <a:spLocks noChangeAspect="1" noChangeArrowheads="1"/>
            </p:cNvSpPr>
            <p:nvPr/>
          </p:nvSpPr>
          <p:spPr bwMode="auto">
            <a:xfrm>
              <a:off x="394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7" name="Rectangle 36"/>
            <p:cNvSpPr>
              <a:spLocks noChangeAspect="1" noChangeArrowheads="1"/>
            </p:cNvSpPr>
            <p:nvPr/>
          </p:nvSpPr>
          <p:spPr bwMode="auto">
            <a:xfrm>
              <a:off x="414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8" name="Rectangle 37"/>
            <p:cNvSpPr>
              <a:spLocks noChangeAspect="1" noChangeArrowheads="1"/>
            </p:cNvSpPr>
            <p:nvPr/>
          </p:nvSpPr>
          <p:spPr bwMode="auto">
            <a:xfrm>
              <a:off x="435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19" name="Rectangle 38"/>
            <p:cNvSpPr>
              <a:spLocks noChangeAspect="1" noChangeArrowheads="1"/>
            </p:cNvSpPr>
            <p:nvPr/>
          </p:nvSpPr>
          <p:spPr bwMode="auto">
            <a:xfrm>
              <a:off x="333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0" name="Rectangle 39"/>
            <p:cNvSpPr>
              <a:spLocks noChangeAspect="1" noChangeArrowheads="1"/>
            </p:cNvSpPr>
            <p:nvPr/>
          </p:nvSpPr>
          <p:spPr bwMode="auto">
            <a:xfrm>
              <a:off x="353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1" name="Rectangle 40"/>
            <p:cNvSpPr>
              <a:spLocks noChangeAspect="1" noChangeArrowheads="1"/>
            </p:cNvSpPr>
            <p:nvPr/>
          </p:nvSpPr>
          <p:spPr bwMode="auto">
            <a:xfrm>
              <a:off x="374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2" name="Rectangle 41"/>
            <p:cNvSpPr>
              <a:spLocks noChangeAspect="1" noChangeArrowheads="1"/>
            </p:cNvSpPr>
            <p:nvPr/>
          </p:nvSpPr>
          <p:spPr bwMode="auto">
            <a:xfrm>
              <a:off x="455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3" name="Rectangle 42"/>
            <p:cNvSpPr>
              <a:spLocks noChangeAspect="1" noChangeArrowheads="1"/>
            </p:cNvSpPr>
            <p:nvPr/>
          </p:nvSpPr>
          <p:spPr bwMode="auto">
            <a:xfrm>
              <a:off x="476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4" name="Rectangle 43"/>
            <p:cNvSpPr>
              <a:spLocks noChangeAspect="1" noChangeArrowheads="1"/>
            </p:cNvSpPr>
            <p:nvPr/>
          </p:nvSpPr>
          <p:spPr bwMode="auto">
            <a:xfrm>
              <a:off x="496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5" name="Rectangle 44"/>
            <p:cNvSpPr>
              <a:spLocks noChangeAspect="1" noChangeArrowheads="1"/>
            </p:cNvSpPr>
            <p:nvPr/>
          </p:nvSpPr>
          <p:spPr bwMode="auto">
            <a:xfrm>
              <a:off x="5168"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6" name="Rectangle 45"/>
            <p:cNvSpPr>
              <a:spLocks noChangeArrowheads="1"/>
            </p:cNvSpPr>
            <p:nvPr/>
          </p:nvSpPr>
          <p:spPr bwMode="auto">
            <a:xfrm>
              <a:off x="1267" y="3312"/>
              <a:ext cx="192"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7" name="Rectangle 46"/>
            <p:cNvSpPr>
              <a:spLocks noChangeAspect="1" noChangeArrowheads="1"/>
            </p:cNvSpPr>
            <p:nvPr/>
          </p:nvSpPr>
          <p:spPr bwMode="auto">
            <a:xfrm>
              <a:off x="1476"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8" name="Rectangle 47"/>
            <p:cNvSpPr>
              <a:spLocks noChangeAspect="1" noChangeArrowheads="1"/>
            </p:cNvSpPr>
            <p:nvPr/>
          </p:nvSpPr>
          <p:spPr bwMode="auto">
            <a:xfrm>
              <a:off x="1684"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29" name="Rectangle 48"/>
            <p:cNvSpPr>
              <a:spLocks noChangeAspect="1" noChangeArrowheads="1"/>
            </p:cNvSpPr>
            <p:nvPr/>
          </p:nvSpPr>
          <p:spPr bwMode="auto">
            <a:xfrm>
              <a:off x="1892"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0" name="Rectangle 49"/>
            <p:cNvSpPr>
              <a:spLocks noChangeAspect="1" noChangeArrowheads="1"/>
            </p:cNvSpPr>
            <p:nvPr/>
          </p:nvSpPr>
          <p:spPr bwMode="auto">
            <a:xfrm>
              <a:off x="2100"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1" name="Rectangle 50"/>
            <p:cNvSpPr>
              <a:spLocks noChangeAspect="1" noChangeArrowheads="1"/>
            </p:cNvSpPr>
            <p:nvPr/>
          </p:nvSpPr>
          <p:spPr bwMode="auto">
            <a:xfrm>
              <a:off x="2307" y="3312"/>
              <a:ext cx="190" cy="288"/>
            </a:xfrm>
            <a:prstGeom prst="rect">
              <a:avLst/>
            </a:prstGeom>
            <a:noFill/>
            <a:ln w="635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grpSp>
      <p:sp>
        <p:nvSpPr>
          <p:cNvPr id="32" name="Text Box 3"/>
          <p:cNvSpPr txBox="1">
            <a:spLocks noChangeArrowheads="1"/>
          </p:cNvSpPr>
          <p:nvPr/>
        </p:nvSpPr>
        <p:spPr bwMode="auto">
          <a:xfrm>
            <a:off x="3414413" y="4703210"/>
            <a:ext cx="106311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800" dirty="0" err="1" smtClean="0">
                <a:solidFill>
                  <a:srgbClr val="4D4D4D"/>
                </a:solidFill>
              </a:rPr>
              <a:t>xxxxxx</a:t>
            </a:r>
            <a:r>
              <a:rPr lang="en-US" altLang="en-US" sz="800" dirty="0" smtClean="0">
                <a:solidFill>
                  <a:srgbClr val="4D4D4D"/>
                </a:solidFill>
              </a:rPr>
              <a:t>, </a:t>
            </a:r>
            <a:r>
              <a:rPr lang="en-US" altLang="en-US" sz="800" dirty="0" err="1" smtClean="0">
                <a:solidFill>
                  <a:srgbClr val="4D4D4D"/>
                </a:solidFill>
              </a:rPr>
              <a:t>xxxxxxxxxx</a:t>
            </a:r>
            <a:endParaRPr lang="en-US" altLang="en-US" sz="800" dirty="0"/>
          </a:p>
        </p:txBody>
      </p:sp>
      <p:sp>
        <p:nvSpPr>
          <p:cNvPr id="62" name="Rectangle 61"/>
          <p:cNvSpPr>
            <a:spLocks noChangeAspect="1"/>
          </p:cNvSpPr>
          <p:nvPr/>
        </p:nvSpPr>
        <p:spPr>
          <a:xfrm>
            <a:off x="4492800" y="515842"/>
            <a:ext cx="3196800" cy="4800600"/>
          </a:xfrm>
          <a:prstGeom prst="rect">
            <a:avLst/>
          </a:prstGeom>
          <a:noFill/>
          <a:ln w="19050">
            <a:solidFill>
              <a:srgbClr val="4D4D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Box 33"/>
          <p:cNvSpPr txBox="1">
            <a:spLocks noChangeArrowheads="1"/>
          </p:cNvSpPr>
          <p:nvPr/>
        </p:nvSpPr>
        <p:spPr bwMode="auto">
          <a:xfrm>
            <a:off x="8299354" y="4430772"/>
            <a:ext cx="494046" cy="461665"/>
          </a:xfrm>
          <a:prstGeom prst="rect">
            <a:avLst/>
          </a:prstGeom>
          <a:noFill/>
          <a:ln>
            <a:noFill/>
          </a:ln>
          <a:effectLst/>
          <a:extLst>
            <a:ext uri="{909E8E84-426E-40DD-AFC4-6F175D3DCCD1}">
              <a14:hiddenFill xmlns:a14="http://schemas.microsoft.com/office/drawing/2010/main">
                <a:solidFill>
                  <a:srgbClr val="4D4D4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800" dirty="0">
                <a:solidFill>
                  <a:srgbClr val="4D4D4D"/>
                </a:solidFill>
                <a:latin typeface="Arial Black" pitchFamily="34" charset="0"/>
              </a:rPr>
              <a:t>back </a:t>
            </a:r>
          </a:p>
          <a:p>
            <a:endParaRPr lang="en-US" altLang="en-US" sz="800" dirty="0">
              <a:solidFill>
                <a:srgbClr val="4D4D4D"/>
              </a:solidFill>
              <a:latin typeface="Arial Black" pitchFamily="34" charset="0"/>
            </a:endParaRPr>
          </a:p>
          <a:p>
            <a:r>
              <a:rPr lang="en-US" altLang="en-US" sz="800" dirty="0">
                <a:solidFill>
                  <a:srgbClr val="4D4D4D"/>
                </a:solidFill>
                <a:latin typeface="Arial Black" pitchFamily="34" charset="0"/>
              </a:rPr>
              <a:t>next</a:t>
            </a:r>
            <a:r>
              <a:rPr lang="en-US" altLang="en-US" sz="800" dirty="0"/>
              <a:t> </a:t>
            </a:r>
          </a:p>
        </p:txBody>
      </p:sp>
      <p:cxnSp>
        <p:nvCxnSpPr>
          <p:cNvPr id="33" name="Straight Connector 32"/>
          <p:cNvCxnSpPr/>
          <p:nvPr/>
        </p:nvCxnSpPr>
        <p:spPr>
          <a:xfrm>
            <a:off x="8900457" y="5846445"/>
            <a:ext cx="0" cy="18288"/>
          </a:xfrm>
          <a:prstGeom prst="line">
            <a:avLst/>
          </a:prstGeom>
          <a:ln w="19050">
            <a:solidFill>
              <a:srgbClr val="4D4D4D"/>
            </a:solidFill>
          </a:ln>
        </p:spPr>
        <p:style>
          <a:lnRef idx="1">
            <a:schemeClr val="accent1"/>
          </a:lnRef>
          <a:fillRef idx="0">
            <a:schemeClr val="accent1"/>
          </a:fillRef>
          <a:effectRef idx="0">
            <a:schemeClr val="accent1"/>
          </a:effectRef>
          <a:fontRef idx="minor">
            <a:schemeClr val="tx1"/>
          </a:fontRef>
        </p:style>
      </p:cxnSp>
      <p:sp>
        <p:nvSpPr>
          <p:cNvPr id="34" name="Rectangle 26"/>
          <p:cNvSpPr>
            <a:spLocks noChangeArrowheads="1"/>
          </p:cNvSpPr>
          <p:nvPr/>
        </p:nvSpPr>
        <p:spPr bwMode="auto">
          <a:xfrm>
            <a:off x="235585" y="5840413"/>
            <a:ext cx="557784" cy="9525"/>
          </a:xfrm>
          <a:prstGeom prst="rect">
            <a:avLst/>
          </a:prstGeom>
          <a:solidFill>
            <a:srgbClr val="4D4D4D"/>
          </a:solidFill>
          <a:ln w="6350">
            <a:solidFill>
              <a:srgbClr val="4D4D4D"/>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a:p>
        </p:txBody>
      </p:sp>
      <p:sp>
        <p:nvSpPr>
          <p:cNvPr id="38" name="Isosceles Triangle 37"/>
          <p:cNvSpPr/>
          <p:nvPr/>
        </p:nvSpPr>
        <p:spPr>
          <a:xfrm rot="5400000">
            <a:off x="8707908" y="5654802"/>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p:cNvSpPr/>
          <p:nvPr/>
        </p:nvSpPr>
        <p:spPr>
          <a:xfrm rot="16200000">
            <a:off x="1873092" y="5660951"/>
            <a:ext cx="109728" cy="91440"/>
          </a:xfrm>
          <a:prstGeom prst="triangle">
            <a:avLst/>
          </a:prstGeom>
          <a:noFill/>
          <a:ln w="63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4"/>
          <p:cNvSpPr>
            <a:spLocks noChangeArrowheads="1"/>
          </p:cNvSpPr>
          <p:nvPr/>
        </p:nvSpPr>
        <p:spPr bwMode="auto">
          <a:xfrm>
            <a:off x="1082675" y="2962106"/>
            <a:ext cx="298858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lnSpc>
                <a:spcPct val="150000"/>
              </a:lnSpc>
            </a:pPr>
            <a:r>
              <a:rPr lang="en-US" altLang="en-US" sz="900" b="1" i="1" dirty="0">
                <a:solidFill>
                  <a:srgbClr val="4D4D4D"/>
                </a:solidFill>
              </a:rPr>
              <a:t>Who Are You?</a:t>
            </a:r>
          </a:p>
          <a:p>
            <a:pPr eaLnBrk="1" hangingPunct="1">
              <a:lnSpc>
                <a:spcPct val="150000"/>
              </a:lnSpc>
            </a:pPr>
            <a:r>
              <a:rPr lang="en-US" altLang="en-US" sz="900" b="1" i="1" dirty="0" smtClean="0">
                <a:solidFill>
                  <a:srgbClr val="4D4D4D"/>
                </a:solidFill>
              </a:rPr>
              <a:t>New York’s Children</a:t>
            </a:r>
            <a:endParaRPr lang="en-US" altLang="en-US" sz="900" b="1" i="1" dirty="0">
              <a:solidFill>
                <a:srgbClr val="4D4D4D"/>
              </a:solidFill>
            </a:endParaRPr>
          </a:p>
          <a:p>
            <a:pPr eaLnBrk="1" hangingPunct="1">
              <a:lnSpc>
                <a:spcPct val="150000"/>
              </a:lnSpc>
            </a:pPr>
            <a:r>
              <a:rPr lang="en-US" altLang="en-US" sz="900" b="1" i="1" dirty="0" smtClean="0">
                <a:solidFill>
                  <a:srgbClr val="4D4D4D"/>
                </a:solidFill>
              </a:rPr>
              <a:t>By Marry, Be Happy</a:t>
            </a:r>
            <a:endParaRPr lang="en-US" altLang="en-US" sz="900" b="1" i="1" dirty="0">
              <a:solidFill>
                <a:srgbClr val="4D4D4D"/>
              </a:solidFill>
            </a:endParaRPr>
          </a:p>
          <a:p>
            <a:pPr eaLnBrk="1" hangingPunct="1">
              <a:lnSpc>
                <a:spcPct val="150000"/>
              </a:lnSpc>
            </a:pPr>
            <a:r>
              <a:rPr lang="en-US" altLang="en-US" sz="900" b="1" i="1" dirty="0">
                <a:solidFill>
                  <a:srgbClr val="4D4D4D"/>
                </a:solidFill>
              </a:rPr>
              <a:t>But, if you had </a:t>
            </a:r>
            <a:r>
              <a:rPr lang="en-US" altLang="en-US" sz="900" b="1" i="1" dirty="0" smtClean="0">
                <a:solidFill>
                  <a:srgbClr val="4D4D4D"/>
                </a:solidFill>
              </a:rPr>
              <a:t>it, </a:t>
            </a:r>
            <a:r>
              <a:rPr lang="en-US" altLang="en-US" sz="900" b="1" i="1" dirty="0">
                <a:solidFill>
                  <a:srgbClr val="4D4D4D"/>
                </a:solidFill>
              </a:rPr>
              <a:t>you would give it </a:t>
            </a:r>
            <a:r>
              <a:rPr lang="en-US" altLang="en-US" sz="900" b="1" i="1" dirty="0" smtClean="0">
                <a:solidFill>
                  <a:srgbClr val="4D4D4D"/>
                </a:solidFill>
              </a:rPr>
              <a:t>to me</a:t>
            </a:r>
            <a:r>
              <a:rPr lang="en-US" altLang="en-US" sz="900" b="1" i="1" dirty="0">
                <a:solidFill>
                  <a:srgbClr val="4D4D4D"/>
                </a:solidFill>
              </a:rPr>
              <a:t>?</a:t>
            </a:r>
          </a:p>
          <a:p>
            <a:pPr eaLnBrk="1" hangingPunct="1">
              <a:lnSpc>
                <a:spcPct val="150000"/>
              </a:lnSpc>
            </a:pPr>
            <a:r>
              <a:rPr lang="en-US" altLang="en-US" sz="900" b="1" i="1" dirty="0" smtClean="0">
                <a:solidFill>
                  <a:srgbClr val="4D4D4D"/>
                </a:solidFill>
              </a:rPr>
              <a:t>Diverse</a:t>
            </a:r>
          </a:p>
          <a:p>
            <a:pPr eaLnBrk="1" hangingPunct="1"/>
            <a:r>
              <a:rPr lang="en-US" altLang="en-US" sz="900" b="1" i="1" dirty="0">
                <a:solidFill>
                  <a:srgbClr val="F8F8F8"/>
                </a:solidFill>
                <a:latin typeface="Arial Black" pitchFamily="34" charset="0"/>
              </a:rPr>
              <a:t>X</a:t>
            </a:r>
            <a:endParaRPr lang="en-US" altLang="en-US" sz="900" b="1" i="1" dirty="0" smtClean="0">
              <a:solidFill>
                <a:srgbClr val="F8F8F8"/>
              </a:solidFill>
              <a:latin typeface="Arial Black" pitchFamily="34" charset="0"/>
            </a:endParaRPr>
          </a:p>
          <a:p>
            <a:pPr eaLnBrk="1" hangingPunct="1"/>
            <a:endParaRPr lang="en-US" altLang="en-US" sz="900" b="1" dirty="0" smtClean="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r>
              <a:rPr lang="en-US" altLang="en-US" sz="900" b="1" dirty="0" smtClean="0">
                <a:solidFill>
                  <a:srgbClr val="4D4D4D"/>
                </a:solidFill>
                <a:latin typeface="Arial Black" pitchFamily="34" charset="0"/>
              </a:rPr>
              <a:t>text</a:t>
            </a:r>
            <a:endParaRPr lang="en-US" altLang="en-US" sz="900" b="1" dirty="0">
              <a:solidFill>
                <a:srgbClr val="4D4D4D"/>
              </a:solidFill>
              <a:latin typeface="Arial Black" pitchFamily="34" charset="0"/>
            </a:endParaRPr>
          </a:p>
          <a:p>
            <a:pPr eaLnBrk="1" hangingPunct="1"/>
            <a:endParaRPr lang="en-US" altLang="en-US" sz="900" b="1" dirty="0">
              <a:solidFill>
                <a:srgbClr val="4D4D4D"/>
              </a:solidFill>
              <a:latin typeface="Arial Black" pitchFamily="34" charset="0"/>
            </a:endParaRPr>
          </a:p>
          <a:p>
            <a:pPr eaLnBrk="1" hangingPunct="1"/>
            <a:endParaRPr lang="en-US" altLang="en-US" sz="900" b="1" i="1" dirty="0">
              <a:solidFill>
                <a:srgbClr val="4D4D4D"/>
              </a:solidFill>
            </a:endParaRPr>
          </a:p>
          <a:p>
            <a:pPr eaLnBrk="1" hangingPunct="1">
              <a:spcBef>
                <a:spcPct val="50000"/>
              </a:spcBef>
            </a:pPr>
            <a:r>
              <a:rPr lang="en-US" altLang="en-US" sz="1100" b="1" dirty="0">
                <a:solidFill>
                  <a:srgbClr val="EAEAEA"/>
                </a:solidFill>
              </a:rPr>
              <a:t>   </a:t>
            </a:r>
          </a:p>
        </p:txBody>
      </p:sp>
    </p:spTree>
    <p:extLst>
      <p:ext uri="{BB962C8B-B14F-4D97-AF65-F5344CB8AC3E}">
        <p14:creationId xmlns:p14="http://schemas.microsoft.com/office/powerpoint/2010/main" val="109028859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EAEAEA"/>
        </a:solidFill>
        <a:ln w="19050">
          <a:solidFill>
            <a:srgbClr val="4D4D4D"/>
          </a:solid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30341</TotalTime>
  <Words>1833</Words>
  <Application>Microsoft Office PowerPoint</Application>
  <PresentationFormat>Custom</PresentationFormat>
  <Paragraphs>865</Paragraphs>
  <Slides>31</Slides>
  <Notes>31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33" baseType="lpstr">
      <vt:lpstr>Office Theme</vt:lpstr>
      <vt:lpstr>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Owner</cp:lastModifiedBy>
  <cp:revision>218</cp:revision>
  <dcterms:created xsi:type="dcterms:W3CDTF">2018-04-20T16:01:31Z</dcterms:created>
  <dcterms:modified xsi:type="dcterms:W3CDTF">2018-07-07T22:42:09Z</dcterms:modified>
</cp:coreProperties>
</file>